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6"/>
  </p:notesMasterIdLst>
  <p:handoutMasterIdLst>
    <p:handoutMasterId r:id="rId37"/>
  </p:handoutMasterIdLst>
  <p:sldIdLst>
    <p:sldId id="292" r:id="rId2"/>
    <p:sldId id="258" r:id="rId3"/>
    <p:sldId id="259" r:id="rId4"/>
    <p:sldId id="260" r:id="rId5"/>
    <p:sldId id="279" r:id="rId6"/>
    <p:sldId id="261" r:id="rId7"/>
    <p:sldId id="262" r:id="rId8"/>
    <p:sldId id="266" r:id="rId9"/>
    <p:sldId id="267" r:id="rId10"/>
    <p:sldId id="263" r:id="rId11"/>
    <p:sldId id="272" r:id="rId12"/>
    <p:sldId id="273" r:id="rId13"/>
    <p:sldId id="274" r:id="rId14"/>
    <p:sldId id="291" r:id="rId15"/>
    <p:sldId id="276" r:id="rId16"/>
    <p:sldId id="293" r:id="rId17"/>
    <p:sldId id="277" r:id="rId18"/>
    <p:sldId id="278" r:id="rId19"/>
    <p:sldId id="264" r:id="rId20"/>
    <p:sldId id="281" r:id="rId21"/>
    <p:sldId id="286" r:id="rId22"/>
    <p:sldId id="282" r:id="rId23"/>
    <p:sldId id="287" r:id="rId24"/>
    <p:sldId id="294" r:id="rId25"/>
    <p:sldId id="265" r:id="rId26"/>
    <p:sldId id="283" r:id="rId27"/>
    <p:sldId id="284" r:id="rId28"/>
    <p:sldId id="285" r:id="rId29"/>
    <p:sldId id="289" r:id="rId30"/>
    <p:sldId id="288" r:id="rId31"/>
    <p:sldId id="268" r:id="rId32"/>
    <p:sldId id="269" r:id="rId33"/>
    <p:sldId id="271" r:id="rId34"/>
    <p:sldId id="270" r:id="rId35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00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6E392-1DD0-4799-B125-2D723B8A43E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C22C5A6-202B-4C61-9BFF-500D896F8D20}">
      <dgm:prSet phldrT="[Tekst]"/>
      <dgm:spPr/>
      <dgm:t>
        <a:bodyPr/>
        <a:lstStyle/>
        <a:p>
          <a:r>
            <a:rPr lang="en-US" dirty="0" err="1" smtClean="0"/>
            <a:t>Opgave</a:t>
          </a:r>
          <a:endParaRPr lang="en-US" dirty="0"/>
        </a:p>
      </dgm:t>
    </dgm:pt>
    <dgm:pt modelId="{4438CCFD-91DE-4D07-B016-230A95F747A8}" type="parTrans" cxnId="{B9092717-9E56-467E-BE7A-778AF3307A72}">
      <dgm:prSet/>
      <dgm:spPr/>
      <dgm:t>
        <a:bodyPr/>
        <a:lstStyle/>
        <a:p>
          <a:endParaRPr lang="en-US"/>
        </a:p>
      </dgm:t>
    </dgm:pt>
    <dgm:pt modelId="{BC58852D-5453-4693-9468-A1E3D01ABC44}" type="sibTrans" cxnId="{B9092717-9E56-467E-BE7A-778AF3307A72}">
      <dgm:prSet/>
      <dgm:spPr/>
      <dgm:t>
        <a:bodyPr/>
        <a:lstStyle/>
        <a:p>
          <a:endParaRPr lang="en-US"/>
        </a:p>
      </dgm:t>
    </dgm:pt>
    <dgm:pt modelId="{B6916233-EE52-4FD0-BD99-7C2A04519231}">
      <dgm:prSet phldrT="[Tekst]"/>
      <dgm:spPr/>
      <dgm:t>
        <a:bodyPr/>
        <a:lstStyle/>
        <a:p>
          <a:r>
            <a:rPr lang="en-US" dirty="0" err="1" smtClean="0"/>
            <a:t>Interactie</a:t>
          </a:r>
          <a:endParaRPr lang="en-US" dirty="0"/>
        </a:p>
      </dgm:t>
    </dgm:pt>
    <dgm:pt modelId="{DC1DF100-A534-4275-87F9-815AD77E2C64}" type="parTrans" cxnId="{786BF21F-9B1E-4758-A120-DD592F66702E}">
      <dgm:prSet/>
      <dgm:spPr/>
      <dgm:t>
        <a:bodyPr/>
        <a:lstStyle/>
        <a:p>
          <a:endParaRPr lang="en-US"/>
        </a:p>
      </dgm:t>
    </dgm:pt>
    <dgm:pt modelId="{5AD2D847-AF7C-42D4-BFF8-9E39C1F367FA}" type="sibTrans" cxnId="{786BF21F-9B1E-4758-A120-DD592F66702E}">
      <dgm:prSet/>
      <dgm:spPr/>
      <dgm:t>
        <a:bodyPr/>
        <a:lstStyle/>
        <a:p>
          <a:endParaRPr lang="en-US"/>
        </a:p>
      </dgm:t>
    </dgm:pt>
    <dgm:pt modelId="{ECEF30D4-5FB7-41B5-B386-D599D8DB36E8}">
      <dgm:prSet phldrT="[Tekst]"/>
      <dgm:spPr/>
      <dgm:t>
        <a:bodyPr/>
        <a:lstStyle/>
        <a:p>
          <a:r>
            <a:rPr lang="en-US" dirty="0" err="1" smtClean="0"/>
            <a:t>Oplossing</a:t>
          </a:r>
          <a:endParaRPr lang="en-US" dirty="0"/>
        </a:p>
      </dgm:t>
    </dgm:pt>
    <dgm:pt modelId="{4202D630-A398-44D5-9D94-CF6EF0055326}" type="parTrans" cxnId="{F99251B9-6124-4490-8104-5BBFA09B38B2}">
      <dgm:prSet/>
      <dgm:spPr/>
      <dgm:t>
        <a:bodyPr/>
        <a:lstStyle/>
        <a:p>
          <a:endParaRPr lang="en-US"/>
        </a:p>
      </dgm:t>
    </dgm:pt>
    <dgm:pt modelId="{19EA8B0A-2A70-440C-9AB0-665AC64D42EA}" type="sibTrans" cxnId="{F99251B9-6124-4490-8104-5BBFA09B38B2}">
      <dgm:prSet/>
      <dgm:spPr/>
      <dgm:t>
        <a:bodyPr/>
        <a:lstStyle/>
        <a:p>
          <a:endParaRPr lang="en-US"/>
        </a:p>
      </dgm:t>
    </dgm:pt>
    <dgm:pt modelId="{9F3EEBD0-B7A8-4449-BEE5-38746A9FEB1F}" type="pres">
      <dgm:prSet presAssocID="{1266E392-1DD0-4799-B125-2D723B8A43EE}" presName="Name0" presStyleCnt="0">
        <dgm:presLayoutVars>
          <dgm:dir/>
          <dgm:animLvl val="lvl"/>
          <dgm:resizeHandles val="exact"/>
        </dgm:presLayoutVars>
      </dgm:prSet>
      <dgm:spPr/>
    </dgm:pt>
    <dgm:pt modelId="{106CE59D-2063-46B5-BDC2-13FF8378E1B9}" type="pres">
      <dgm:prSet presAssocID="{3C22C5A6-202B-4C61-9BFF-500D896F8D2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67FE1-C395-4754-9039-B1E7730DE6AB}" type="pres">
      <dgm:prSet presAssocID="{BC58852D-5453-4693-9468-A1E3D01ABC44}" presName="parTxOnlySpace" presStyleCnt="0"/>
      <dgm:spPr/>
    </dgm:pt>
    <dgm:pt modelId="{DEED7462-2049-485B-B067-6D8B23B8D1A5}" type="pres">
      <dgm:prSet presAssocID="{B6916233-EE52-4FD0-BD99-7C2A045192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604F9-DCEE-4022-AD4F-45F3D48831BE}" type="pres">
      <dgm:prSet presAssocID="{5AD2D847-AF7C-42D4-BFF8-9E39C1F367FA}" presName="parTxOnlySpace" presStyleCnt="0"/>
      <dgm:spPr/>
    </dgm:pt>
    <dgm:pt modelId="{E26796E5-FD84-4784-B241-E59D7DAA3E2F}" type="pres">
      <dgm:prSet presAssocID="{ECEF30D4-5FB7-41B5-B386-D599D8DB36E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251B9-6124-4490-8104-5BBFA09B38B2}" srcId="{1266E392-1DD0-4799-B125-2D723B8A43EE}" destId="{ECEF30D4-5FB7-41B5-B386-D599D8DB36E8}" srcOrd="2" destOrd="0" parTransId="{4202D630-A398-44D5-9D94-CF6EF0055326}" sibTransId="{19EA8B0A-2A70-440C-9AB0-665AC64D42EA}"/>
    <dgm:cxn modelId="{A3F46326-8106-4237-B0BB-DF016D5EBACE}" type="presOf" srcId="{1266E392-1DD0-4799-B125-2D723B8A43EE}" destId="{9F3EEBD0-B7A8-4449-BEE5-38746A9FEB1F}" srcOrd="0" destOrd="0" presId="urn:microsoft.com/office/officeart/2005/8/layout/chevron1"/>
    <dgm:cxn modelId="{87B7C50A-7136-4684-B775-88FF56BAF0A3}" type="presOf" srcId="{ECEF30D4-5FB7-41B5-B386-D599D8DB36E8}" destId="{E26796E5-FD84-4784-B241-E59D7DAA3E2F}" srcOrd="0" destOrd="0" presId="urn:microsoft.com/office/officeart/2005/8/layout/chevron1"/>
    <dgm:cxn modelId="{786BF21F-9B1E-4758-A120-DD592F66702E}" srcId="{1266E392-1DD0-4799-B125-2D723B8A43EE}" destId="{B6916233-EE52-4FD0-BD99-7C2A04519231}" srcOrd="1" destOrd="0" parTransId="{DC1DF100-A534-4275-87F9-815AD77E2C64}" sibTransId="{5AD2D847-AF7C-42D4-BFF8-9E39C1F367FA}"/>
    <dgm:cxn modelId="{9CBDBE85-C456-4911-8E94-C65D39799259}" type="presOf" srcId="{3C22C5A6-202B-4C61-9BFF-500D896F8D20}" destId="{106CE59D-2063-46B5-BDC2-13FF8378E1B9}" srcOrd="0" destOrd="0" presId="urn:microsoft.com/office/officeart/2005/8/layout/chevron1"/>
    <dgm:cxn modelId="{B9092717-9E56-467E-BE7A-778AF3307A72}" srcId="{1266E392-1DD0-4799-B125-2D723B8A43EE}" destId="{3C22C5A6-202B-4C61-9BFF-500D896F8D20}" srcOrd="0" destOrd="0" parTransId="{4438CCFD-91DE-4D07-B016-230A95F747A8}" sibTransId="{BC58852D-5453-4693-9468-A1E3D01ABC44}"/>
    <dgm:cxn modelId="{308FDAA8-786E-41B2-ADBA-C73ADB9FD397}" type="presOf" srcId="{B6916233-EE52-4FD0-BD99-7C2A04519231}" destId="{DEED7462-2049-485B-B067-6D8B23B8D1A5}" srcOrd="0" destOrd="0" presId="urn:microsoft.com/office/officeart/2005/8/layout/chevron1"/>
    <dgm:cxn modelId="{772B69F8-40F7-41E2-901C-1A7076B062A7}" type="presParOf" srcId="{9F3EEBD0-B7A8-4449-BEE5-38746A9FEB1F}" destId="{106CE59D-2063-46B5-BDC2-13FF8378E1B9}" srcOrd="0" destOrd="0" presId="urn:microsoft.com/office/officeart/2005/8/layout/chevron1"/>
    <dgm:cxn modelId="{AA0ED8F7-62DD-4583-B617-5D4BCEF55759}" type="presParOf" srcId="{9F3EEBD0-B7A8-4449-BEE5-38746A9FEB1F}" destId="{DCB67FE1-C395-4754-9039-B1E7730DE6AB}" srcOrd="1" destOrd="0" presId="urn:microsoft.com/office/officeart/2005/8/layout/chevron1"/>
    <dgm:cxn modelId="{D0B491F8-82BD-4D2D-A87B-630225182C45}" type="presParOf" srcId="{9F3EEBD0-B7A8-4449-BEE5-38746A9FEB1F}" destId="{DEED7462-2049-485B-B067-6D8B23B8D1A5}" srcOrd="2" destOrd="0" presId="urn:microsoft.com/office/officeart/2005/8/layout/chevron1"/>
    <dgm:cxn modelId="{83EC9F25-AFD6-4A2B-811A-D3E42EF8152A}" type="presParOf" srcId="{9F3EEBD0-B7A8-4449-BEE5-38746A9FEB1F}" destId="{072604F9-DCEE-4022-AD4F-45F3D48831BE}" srcOrd="3" destOrd="0" presId="urn:microsoft.com/office/officeart/2005/8/layout/chevron1"/>
    <dgm:cxn modelId="{51671752-7763-4F3D-9F77-6E9DC744AC2A}" type="presParOf" srcId="{9F3EEBD0-B7A8-4449-BEE5-38746A9FEB1F}" destId="{E26796E5-FD84-4784-B241-E59D7DAA3E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6E392-1DD0-4799-B125-2D723B8A43E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C22C5A6-202B-4C61-9BFF-500D896F8D20}">
      <dgm:prSet phldrT="[Tekst]"/>
      <dgm:spPr/>
      <dgm:t>
        <a:bodyPr/>
        <a:lstStyle/>
        <a:p>
          <a:r>
            <a:rPr lang="en-US" dirty="0" err="1" smtClean="0"/>
            <a:t>Opgave</a:t>
          </a:r>
          <a:endParaRPr lang="en-US" dirty="0"/>
        </a:p>
      </dgm:t>
    </dgm:pt>
    <dgm:pt modelId="{4438CCFD-91DE-4D07-B016-230A95F747A8}" type="parTrans" cxnId="{B9092717-9E56-467E-BE7A-778AF3307A72}">
      <dgm:prSet/>
      <dgm:spPr/>
      <dgm:t>
        <a:bodyPr/>
        <a:lstStyle/>
        <a:p>
          <a:endParaRPr lang="en-US"/>
        </a:p>
      </dgm:t>
    </dgm:pt>
    <dgm:pt modelId="{BC58852D-5453-4693-9468-A1E3D01ABC44}" type="sibTrans" cxnId="{B9092717-9E56-467E-BE7A-778AF3307A72}">
      <dgm:prSet/>
      <dgm:spPr/>
      <dgm:t>
        <a:bodyPr/>
        <a:lstStyle/>
        <a:p>
          <a:endParaRPr lang="en-US"/>
        </a:p>
      </dgm:t>
    </dgm:pt>
    <dgm:pt modelId="{B6916233-EE52-4FD0-BD99-7C2A04519231}">
      <dgm:prSet phldrT="[Tekst]"/>
      <dgm:spPr/>
      <dgm:t>
        <a:bodyPr/>
        <a:lstStyle/>
        <a:p>
          <a:r>
            <a:rPr lang="en-US" dirty="0" err="1" smtClean="0"/>
            <a:t>Interactie</a:t>
          </a:r>
          <a:endParaRPr lang="en-US" dirty="0"/>
        </a:p>
      </dgm:t>
    </dgm:pt>
    <dgm:pt modelId="{DC1DF100-A534-4275-87F9-815AD77E2C64}" type="parTrans" cxnId="{786BF21F-9B1E-4758-A120-DD592F66702E}">
      <dgm:prSet/>
      <dgm:spPr/>
      <dgm:t>
        <a:bodyPr/>
        <a:lstStyle/>
        <a:p>
          <a:endParaRPr lang="en-US"/>
        </a:p>
      </dgm:t>
    </dgm:pt>
    <dgm:pt modelId="{5AD2D847-AF7C-42D4-BFF8-9E39C1F367FA}" type="sibTrans" cxnId="{786BF21F-9B1E-4758-A120-DD592F66702E}">
      <dgm:prSet/>
      <dgm:spPr/>
      <dgm:t>
        <a:bodyPr/>
        <a:lstStyle/>
        <a:p>
          <a:endParaRPr lang="en-US"/>
        </a:p>
      </dgm:t>
    </dgm:pt>
    <dgm:pt modelId="{ECEF30D4-5FB7-41B5-B386-D599D8DB36E8}">
      <dgm:prSet phldrT="[Tekst]"/>
      <dgm:spPr/>
      <dgm:t>
        <a:bodyPr/>
        <a:lstStyle/>
        <a:p>
          <a:r>
            <a:rPr lang="en-US" dirty="0" err="1" smtClean="0"/>
            <a:t>Oplossing</a:t>
          </a:r>
          <a:endParaRPr lang="en-US" dirty="0"/>
        </a:p>
      </dgm:t>
    </dgm:pt>
    <dgm:pt modelId="{4202D630-A398-44D5-9D94-CF6EF0055326}" type="parTrans" cxnId="{F99251B9-6124-4490-8104-5BBFA09B38B2}">
      <dgm:prSet/>
      <dgm:spPr/>
      <dgm:t>
        <a:bodyPr/>
        <a:lstStyle/>
        <a:p>
          <a:endParaRPr lang="en-US"/>
        </a:p>
      </dgm:t>
    </dgm:pt>
    <dgm:pt modelId="{19EA8B0A-2A70-440C-9AB0-665AC64D42EA}" type="sibTrans" cxnId="{F99251B9-6124-4490-8104-5BBFA09B38B2}">
      <dgm:prSet/>
      <dgm:spPr/>
      <dgm:t>
        <a:bodyPr/>
        <a:lstStyle/>
        <a:p>
          <a:endParaRPr lang="en-US"/>
        </a:p>
      </dgm:t>
    </dgm:pt>
    <dgm:pt modelId="{9F3EEBD0-B7A8-4449-BEE5-38746A9FEB1F}" type="pres">
      <dgm:prSet presAssocID="{1266E392-1DD0-4799-B125-2D723B8A43EE}" presName="Name0" presStyleCnt="0">
        <dgm:presLayoutVars>
          <dgm:dir/>
          <dgm:animLvl val="lvl"/>
          <dgm:resizeHandles val="exact"/>
        </dgm:presLayoutVars>
      </dgm:prSet>
      <dgm:spPr/>
    </dgm:pt>
    <dgm:pt modelId="{106CE59D-2063-46B5-BDC2-13FF8378E1B9}" type="pres">
      <dgm:prSet presAssocID="{3C22C5A6-202B-4C61-9BFF-500D896F8D2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67FE1-C395-4754-9039-B1E7730DE6AB}" type="pres">
      <dgm:prSet presAssocID="{BC58852D-5453-4693-9468-A1E3D01ABC44}" presName="parTxOnlySpace" presStyleCnt="0"/>
      <dgm:spPr/>
    </dgm:pt>
    <dgm:pt modelId="{DEED7462-2049-485B-B067-6D8B23B8D1A5}" type="pres">
      <dgm:prSet presAssocID="{B6916233-EE52-4FD0-BD99-7C2A045192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604F9-DCEE-4022-AD4F-45F3D48831BE}" type="pres">
      <dgm:prSet presAssocID="{5AD2D847-AF7C-42D4-BFF8-9E39C1F367FA}" presName="parTxOnlySpace" presStyleCnt="0"/>
      <dgm:spPr/>
    </dgm:pt>
    <dgm:pt modelId="{E26796E5-FD84-4784-B241-E59D7DAA3E2F}" type="pres">
      <dgm:prSet presAssocID="{ECEF30D4-5FB7-41B5-B386-D599D8DB36E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251B9-6124-4490-8104-5BBFA09B38B2}" srcId="{1266E392-1DD0-4799-B125-2D723B8A43EE}" destId="{ECEF30D4-5FB7-41B5-B386-D599D8DB36E8}" srcOrd="2" destOrd="0" parTransId="{4202D630-A398-44D5-9D94-CF6EF0055326}" sibTransId="{19EA8B0A-2A70-440C-9AB0-665AC64D42EA}"/>
    <dgm:cxn modelId="{786BF21F-9B1E-4758-A120-DD592F66702E}" srcId="{1266E392-1DD0-4799-B125-2D723B8A43EE}" destId="{B6916233-EE52-4FD0-BD99-7C2A04519231}" srcOrd="1" destOrd="0" parTransId="{DC1DF100-A534-4275-87F9-815AD77E2C64}" sibTransId="{5AD2D847-AF7C-42D4-BFF8-9E39C1F367FA}"/>
    <dgm:cxn modelId="{B9092717-9E56-467E-BE7A-778AF3307A72}" srcId="{1266E392-1DD0-4799-B125-2D723B8A43EE}" destId="{3C22C5A6-202B-4C61-9BFF-500D896F8D20}" srcOrd="0" destOrd="0" parTransId="{4438CCFD-91DE-4D07-B016-230A95F747A8}" sibTransId="{BC58852D-5453-4693-9468-A1E3D01ABC44}"/>
    <dgm:cxn modelId="{5564622F-E557-4207-AA5C-6056C160DCD3}" type="presOf" srcId="{1266E392-1DD0-4799-B125-2D723B8A43EE}" destId="{9F3EEBD0-B7A8-4449-BEE5-38746A9FEB1F}" srcOrd="0" destOrd="0" presId="urn:microsoft.com/office/officeart/2005/8/layout/chevron1"/>
    <dgm:cxn modelId="{E24546B7-5C5E-422C-BEE6-FFD4AC0B8270}" type="presOf" srcId="{B6916233-EE52-4FD0-BD99-7C2A04519231}" destId="{DEED7462-2049-485B-B067-6D8B23B8D1A5}" srcOrd="0" destOrd="0" presId="urn:microsoft.com/office/officeart/2005/8/layout/chevron1"/>
    <dgm:cxn modelId="{14C906DD-9068-460A-AA99-03C8D6C52F1C}" type="presOf" srcId="{ECEF30D4-5FB7-41B5-B386-D599D8DB36E8}" destId="{E26796E5-FD84-4784-B241-E59D7DAA3E2F}" srcOrd="0" destOrd="0" presId="urn:microsoft.com/office/officeart/2005/8/layout/chevron1"/>
    <dgm:cxn modelId="{C0B83124-D11E-4596-AEC5-0A1EBEF50BBA}" type="presOf" srcId="{3C22C5A6-202B-4C61-9BFF-500D896F8D20}" destId="{106CE59D-2063-46B5-BDC2-13FF8378E1B9}" srcOrd="0" destOrd="0" presId="urn:microsoft.com/office/officeart/2005/8/layout/chevron1"/>
    <dgm:cxn modelId="{086E3F5A-0CF0-4797-AC2C-2C6023B1F712}" type="presParOf" srcId="{9F3EEBD0-B7A8-4449-BEE5-38746A9FEB1F}" destId="{106CE59D-2063-46B5-BDC2-13FF8378E1B9}" srcOrd="0" destOrd="0" presId="urn:microsoft.com/office/officeart/2005/8/layout/chevron1"/>
    <dgm:cxn modelId="{BC2B1B2E-7BDC-4FBF-87BC-194691E462A4}" type="presParOf" srcId="{9F3EEBD0-B7A8-4449-BEE5-38746A9FEB1F}" destId="{DCB67FE1-C395-4754-9039-B1E7730DE6AB}" srcOrd="1" destOrd="0" presId="urn:microsoft.com/office/officeart/2005/8/layout/chevron1"/>
    <dgm:cxn modelId="{6E104955-A3D0-4A46-B55D-6EEA1E91EDAA}" type="presParOf" srcId="{9F3EEBD0-B7A8-4449-BEE5-38746A9FEB1F}" destId="{DEED7462-2049-485B-B067-6D8B23B8D1A5}" srcOrd="2" destOrd="0" presId="urn:microsoft.com/office/officeart/2005/8/layout/chevron1"/>
    <dgm:cxn modelId="{160BB8B6-9DF7-4EFD-BB87-E371E2A3D181}" type="presParOf" srcId="{9F3EEBD0-B7A8-4449-BEE5-38746A9FEB1F}" destId="{072604F9-DCEE-4022-AD4F-45F3D48831BE}" srcOrd="3" destOrd="0" presId="urn:microsoft.com/office/officeart/2005/8/layout/chevron1"/>
    <dgm:cxn modelId="{B29BA960-38E2-44F1-9B54-B5FF1CF806A7}" type="presParOf" srcId="{9F3EEBD0-B7A8-4449-BEE5-38746A9FEB1F}" destId="{E26796E5-FD84-4784-B241-E59D7DAA3E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E59D-2063-46B5-BDC2-13FF8378E1B9}">
      <dsp:nvSpPr>
        <dsp:cNvPr id="0" name=""/>
        <dsp:cNvSpPr/>
      </dsp:nvSpPr>
      <dsp:spPr>
        <a:xfrm>
          <a:off x="2025" y="1204007"/>
          <a:ext cx="2467796" cy="987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Opgave</a:t>
          </a:r>
          <a:endParaRPr lang="en-US" sz="2600" kern="1200" dirty="0"/>
        </a:p>
      </dsp:txBody>
      <dsp:txXfrm>
        <a:off x="495584" y="1204007"/>
        <a:ext cx="1480678" cy="987118"/>
      </dsp:txXfrm>
    </dsp:sp>
    <dsp:sp modelId="{DEED7462-2049-485B-B067-6D8B23B8D1A5}">
      <dsp:nvSpPr>
        <dsp:cNvPr id="0" name=""/>
        <dsp:cNvSpPr/>
      </dsp:nvSpPr>
      <dsp:spPr>
        <a:xfrm>
          <a:off x="2223041" y="1204007"/>
          <a:ext cx="2467796" cy="98711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Interactie</a:t>
          </a:r>
          <a:endParaRPr lang="en-US" sz="2600" kern="1200" dirty="0"/>
        </a:p>
      </dsp:txBody>
      <dsp:txXfrm>
        <a:off x="2716600" y="1204007"/>
        <a:ext cx="1480678" cy="987118"/>
      </dsp:txXfrm>
    </dsp:sp>
    <dsp:sp modelId="{E26796E5-FD84-4784-B241-E59D7DAA3E2F}">
      <dsp:nvSpPr>
        <dsp:cNvPr id="0" name=""/>
        <dsp:cNvSpPr/>
      </dsp:nvSpPr>
      <dsp:spPr>
        <a:xfrm>
          <a:off x="4444058" y="1204007"/>
          <a:ext cx="2467796" cy="98711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Oplossing</a:t>
          </a:r>
          <a:endParaRPr lang="en-US" sz="2600" kern="1200" dirty="0"/>
        </a:p>
      </dsp:txBody>
      <dsp:txXfrm>
        <a:off x="4937617" y="1204007"/>
        <a:ext cx="1480678" cy="98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E59D-2063-46B5-BDC2-13FF8378E1B9}">
      <dsp:nvSpPr>
        <dsp:cNvPr id="0" name=""/>
        <dsp:cNvSpPr/>
      </dsp:nvSpPr>
      <dsp:spPr>
        <a:xfrm>
          <a:off x="2025" y="399700"/>
          <a:ext cx="2467796" cy="987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Opgave</a:t>
          </a:r>
          <a:endParaRPr lang="en-US" sz="2600" kern="1200" dirty="0"/>
        </a:p>
      </dsp:txBody>
      <dsp:txXfrm>
        <a:off x="495584" y="399700"/>
        <a:ext cx="1480678" cy="987118"/>
      </dsp:txXfrm>
    </dsp:sp>
    <dsp:sp modelId="{DEED7462-2049-485B-B067-6D8B23B8D1A5}">
      <dsp:nvSpPr>
        <dsp:cNvPr id="0" name=""/>
        <dsp:cNvSpPr/>
      </dsp:nvSpPr>
      <dsp:spPr>
        <a:xfrm>
          <a:off x="2223041" y="399700"/>
          <a:ext cx="2467796" cy="98711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Interactie</a:t>
          </a:r>
          <a:endParaRPr lang="en-US" sz="2600" kern="1200" dirty="0"/>
        </a:p>
      </dsp:txBody>
      <dsp:txXfrm>
        <a:off x="2716600" y="399700"/>
        <a:ext cx="1480678" cy="987118"/>
      </dsp:txXfrm>
    </dsp:sp>
    <dsp:sp modelId="{E26796E5-FD84-4784-B241-E59D7DAA3E2F}">
      <dsp:nvSpPr>
        <dsp:cNvPr id="0" name=""/>
        <dsp:cNvSpPr/>
      </dsp:nvSpPr>
      <dsp:spPr>
        <a:xfrm>
          <a:off x="4444058" y="399700"/>
          <a:ext cx="2467796" cy="98711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Oplossing</a:t>
          </a:r>
          <a:endParaRPr lang="en-US" sz="2600" kern="1200" dirty="0"/>
        </a:p>
      </dsp:txBody>
      <dsp:txXfrm>
        <a:off x="4937617" y="399700"/>
        <a:ext cx="1480678" cy="98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9A4F-33E2-4D1B-92DA-3265E50CD9FB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5CF6-CBF0-4AC7-ACA1-22DB0510E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E4F3-726E-4510-8391-C0EAC5EF89DF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73AD4-E1F5-49FD-84A9-1CCA980F3A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4E6F-7008-4061-B68E-EDD4DA2C02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1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9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5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1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9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8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3AD4-E1F5-49FD-84A9-1CCA980F3A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326566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3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BAC3-6EF6-4EB4-9507-9E905216777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86107-1F6C-4A5D-B109-29F17EDD95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3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b="1" dirty="0" smtClean="0">
                <a:latin typeface="UGent Panno Text" panose="02000506040000040003" pitchFamily="50" charset="0"/>
              </a:rPr>
              <a:t>Samenwerking en interactie in </a:t>
            </a:r>
            <a:r>
              <a:rPr lang="nl-BE" sz="4800" b="1" dirty="0" err="1" smtClean="0">
                <a:latin typeface="UGent Panno Text" panose="02000506040000040003" pitchFamily="50" charset="0"/>
              </a:rPr>
              <a:t>blended</a:t>
            </a:r>
            <a:r>
              <a:rPr lang="nl-BE" sz="4800" b="1" dirty="0" smtClean="0">
                <a:latin typeface="UGent Panno Text" panose="02000506040000040003" pitchFamily="50" charset="0"/>
              </a:rPr>
              <a:t> leeromgevingen</a:t>
            </a:r>
            <a:endParaRPr lang="en-GB" sz="4800" b="1" dirty="0">
              <a:latin typeface="UGent Panno Text" panose="02000506040000040003" pitchFamily="50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61614E"/>
                </a:solidFill>
                <a:latin typeface="UGent Panno Text" panose="02000506040000040003" pitchFamily="50" charset="0"/>
              </a:rPr>
              <a:t>27 </a:t>
            </a:r>
            <a:r>
              <a:rPr lang="en-GB" sz="2800" b="1" dirty="0" err="1">
                <a:solidFill>
                  <a:srgbClr val="61614E"/>
                </a:solidFill>
                <a:latin typeface="UGent Panno Text" panose="02000506040000040003" pitchFamily="50" charset="0"/>
              </a:rPr>
              <a:t>april</a:t>
            </a:r>
            <a:r>
              <a:rPr lang="en-GB" sz="2800" b="1" dirty="0">
                <a:solidFill>
                  <a:srgbClr val="61614E"/>
                </a:solidFill>
                <a:latin typeface="UGent Panno Text" panose="02000506040000040003" pitchFamily="50" charset="0"/>
              </a:rPr>
              <a:t> 2017</a:t>
            </a:r>
          </a:p>
          <a:p>
            <a:endParaRPr lang="en-GB" dirty="0">
              <a:solidFill>
                <a:srgbClr val="61614E"/>
              </a:solidFill>
              <a:latin typeface="UGent Panno Text" panose="02000506040000040003" pitchFamily="50" charset="0"/>
            </a:endParaRPr>
          </a:p>
          <a:p>
            <a:r>
              <a:rPr lang="en-GB" sz="2000" dirty="0">
                <a:solidFill>
                  <a:srgbClr val="61614E"/>
                </a:solidFill>
                <a:latin typeface="UGent Panno Text" panose="02000506040000040003" pitchFamily="50" charset="0"/>
              </a:rPr>
              <a:t>Ruth Boelens | Bram De </a:t>
            </a:r>
            <a:r>
              <a:rPr lang="en-GB" sz="2000" dirty="0" smtClean="0">
                <a:solidFill>
                  <a:srgbClr val="61614E"/>
                </a:solidFill>
                <a:latin typeface="UGent Panno Text" panose="02000506040000040003" pitchFamily="50" charset="0"/>
              </a:rPr>
              <a:t>Wever</a:t>
            </a:r>
            <a:endParaRPr lang="en-GB" sz="2000" dirty="0">
              <a:solidFill>
                <a:srgbClr val="61614E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1030" name="Picture 6" descr="Afbeeldingsresultaat voor logo universiteit gen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3" y="5257800"/>
            <a:ext cx="1534794" cy="11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828690" y="388922"/>
            <a:ext cx="228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UGent Panno Text" panose="02000506040000040003" pitchFamily="50" charset="0"/>
              </a:rPr>
              <a:t>VAKGROEP ONDERWIJSKUNDE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UGent Panno Text" panose="02000506040000040003" pitchFamily="50" charset="0"/>
              </a:rPr>
              <a:t>ONDERZOEKSGROEP TECOLAB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UGent Panno Text" panose="02000506040000040003" pitchFamily="50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9" y="117153"/>
            <a:ext cx="3761221" cy="1128314"/>
          </a:xfrm>
          <a:prstGeom prst="rect">
            <a:avLst/>
          </a:prstGeom>
        </p:spPr>
      </p:pic>
      <p:pic>
        <p:nvPicPr>
          <p:cNvPr id="1032" name="Picture 8" descr="Adult Learners Online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89" y="5774094"/>
            <a:ext cx="2353879" cy="6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85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1. </a:t>
            </a:r>
            <a:r>
              <a:rPr lang="en-US" dirty="0">
                <a:latin typeface="UGent Panno Text" panose="02000506040000040003" pitchFamily="50" charset="0"/>
              </a:rPr>
              <a:t/>
            </a:r>
            <a:br>
              <a:rPr lang="en-US" dirty="0">
                <a:latin typeface="UGent Panno Text" panose="02000506040000040003" pitchFamily="50" charset="0"/>
              </a:rPr>
            </a:br>
            <a:r>
              <a:rPr lang="en-US" dirty="0" err="1" smtClean="0">
                <a:latin typeface="UGent Panno Text" panose="02000506040000040003" pitchFamily="50" charset="0"/>
              </a:rPr>
              <a:t>Ontwerpen</a:t>
            </a:r>
            <a:r>
              <a:rPr lang="en-US" dirty="0" smtClean="0">
                <a:latin typeface="UGent Panno Text" panose="02000506040000040003" pitchFamily="50" charset="0"/>
              </a:rPr>
              <a:t> van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1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Onderzoeksopdracht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Groepen</a:t>
            </a:r>
            <a:r>
              <a:rPr lang="en-US" dirty="0" smtClean="0">
                <a:latin typeface="UGent Panno Text" panose="02000506040000040003" pitchFamily="50" charset="0"/>
              </a:rPr>
              <a:t> van 2-3 </a:t>
            </a:r>
            <a:r>
              <a:rPr lang="en-US" dirty="0" err="1" smtClean="0">
                <a:latin typeface="UGent Panno Text" panose="02000506040000040003" pitchFamily="50" charset="0"/>
              </a:rPr>
              <a:t>cursisten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Iedere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groep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ander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thema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0" indent="0">
              <a:buNone/>
            </a:pP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1: </a:t>
            </a:r>
            <a:r>
              <a:rPr lang="en-US" dirty="0" err="1" smtClean="0">
                <a:latin typeface="UGent Panno Text" panose="02000506040000040003" pitchFamily="50" charset="0"/>
              </a:rPr>
              <a:t>individuele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voorbereiding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Google docs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Afstand</a:t>
            </a:r>
            <a:r>
              <a:rPr lang="en-US" dirty="0" smtClean="0">
                <a:latin typeface="UGent Panno Text" panose="02000506040000040003" pitchFamily="50" charset="0"/>
              </a:rPr>
              <a:t>/online</a:t>
            </a:r>
          </a:p>
          <a:p>
            <a:pPr lvl="1"/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Individuele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verantwoordelijkheid</a:t>
            </a:r>
            <a:endParaRPr lang="en-US" dirty="0">
              <a:solidFill>
                <a:schemeClr val="accent2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149" t="38871" r="44329" b="4769"/>
          <a:stretch/>
        </p:blipFill>
        <p:spPr>
          <a:xfrm>
            <a:off x="5742318" y="782219"/>
            <a:ext cx="6016545" cy="55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2: </a:t>
            </a:r>
            <a:r>
              <a:rPr lang="en-US" dirty="0" err="1" smtClean="0">
                <a:latin typeface="UGent Panno Text" panose="02000506040000040003" pitchFamily="50" charset="0"/>
              </a:rPr>
              <a:t>groepswerk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Gedeeld</a:t>
            </a:r>
            <a:r>
              <a:rPr lang="en-US" dirty="0" smtClean="0">
                <a:latin typeface="UGent Panno Text" panose="02000506040000040003" pitchFamily="50" charset="0"/>
              </a:rPr>
              <a:t> Google doc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Afstand</a:t>
            </a: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smtClean="0">
                <a:latin typeface="UGent Panno Text" panose="02000506040000040003" pitchFamily="50" charset="0"/>
              </a:rPr>
              <a:t>+ contact</a:t>
            </a:r>
          </a:p>
          <a:p>
            <a:pPr lvl="1"/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Wederzijdse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afhankelijheid</a:t>
            </a:r>
            <a:endParaRPr lang="en-US" dirty="0">
              <a:solidFill>
                <a:schemeClr val="accent2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8930" t="18257" r="42355" b="13542"/>
          <a:stretch/>
        </p:blipFill>
        <p:spPr>
          <a:xfrm>
            <a:off x="5739063" y="583786"/>
            <a:ext cx="5955632" cy="58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9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2: </a:t>
            </a:r>
            <a:r>
              <a:rPr lang="en-US" dirty="0" err="1" smtClean="0">
                <a:latin typeface="UGent Panno Text" panose="02000506040000040003" pitchFamily="50" charset="0"/>
              </a:rPr>
              <a:t>groepswerk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Gedeeld</a:t>
            </a:r>
            <a:r>
              <a:rPr lang="en-US" dirty="0" smtClean="0">
                <a:latin typeface="UGent Panno Text" panose="02000506040000040003" pitchFamily="50" charset="0"/>
              </a:rPr>
              <a:t> Google doc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Afstand</a:t>
            </a: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smtClean="0">
                <a:latin typeface="UGent Panno Text" panose="02000506040000040003" pitchFamily="50" charset="0"/>
              </a:rPr>
              <a:t>+ contact</a:t>
            </a:r>
          </a:p>
          <a:p>
            <a:pPr lvl="1"/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uitlokken</a:t>
            </a:r>
            <a:endParaRPr lang="en-US" dirty="0">
              <a:solidFill>
                <a:schemeClr val="accent2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8190" t="16721" r="42109" b="4032"/>
          <a:stretch/>
        </p:blipFill>
        <p:spPr>
          <a:xfrm>
            <a:off x="6336632" y="449930"/>
            <a:ext cx="5374105" cy="6031079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6416842" y="5569533"/>
            <a:ext cx="5238346" cy="8910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1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Individuele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voorbereiding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Samenbrengen</a:t>
            </a:r>
            <a:r>
              <a:rPr lang="en-US" dirty="0" smtClean="0">
                <a:latin typeface="UGent Panno Text" panose="02000506040000040003" pitchFamily="50" charset="0"/>
              </a:rPr>
              <a:t> in </a:t>
            </a:r>
            <a:r>
              <a:rPr lang="en-US" dirty="0" err="1" smtClean="0">
                <a:latin typeface="UGent Panno Text" panose="02000506040000040003" pitchFamily="50" charset="0"/>
              </a:rPr>
              <a:t>groepsdocument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Veel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&amp; </a:t>
            </a:r>
            <a:r>
              <a:rPr lang="en-US" dirty="0" err="1" smtClean="0">
                <a:latin typeface="UGent Panno Text" panose="02000506040000040003" pitchFamily="50" charset="0"/>
              </a:rPr>
              <a:t>wisselwerking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 smtClean="0"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Coördinatie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groepswerk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: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ster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organisatie</a:t>
            </a:r>
            <a:endParaRPr lang="en-US" dirty="0">
              <a:solidFill>
                <a:schemeClr val="accent2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2050" name="Picture 2" descr="Afbeeldingsresultaat voor 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284287"/>
            <a:ext cx="40195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33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latin typeface="UGent Panno Text" panose="02000506040000040003" pitchFamily="50" charset="0"/>
              </a:rPr>
              <a:t> de slag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1: matching game</a:t>
            </a: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1A. </a:t>
            </a:r>
            <a:r>
              <a:rPr lang="en-US" dirty="0" err="1" smtClean="0">
                <a:latin typeface="UGent Panno Text" panose="02000506040000040003" pitchFamily="50" charset="0"/>
              </a:rPr>
              <a:t>Herhalingsoefening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1B. </a:t>
            </a:r>
            <a:r>
              <a:rPr lang="en-US" dirty="0" err="1" smtClean="0">
                <a:latin typeface="UGent Panno Text" panose="02000506040000040003" pitchFamily="50" charset="0"/>
              </a:rPr>
              <a:t>Inspiratie</a:t>
            </a:r>
            <a:r>
              <a:rPr lang="en-US" dirty="0" smtClean="0">
                <a:latin typeface="UGent Panno Text" panose="02000506040000040003" pitchFamily="50" charset="0"/>
              </a:rPr>
              <a:t>: </a:t>
            </a:r>
            <a:r>
              <a:rPr lang="en-US" dirty="0" err="1" smtClean="0">
                <a:latin typeface="UGent Panno Text" panose="02000506040000040003" pitchFamily="50" charset="0"/>
              </a:rPr>
              <a:t>verschillende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vormen</a:t>
            </a:r>
            <a:r>
              <a:rPr lang="en-US" dirty="0" smtClean="0">
                <a:latin typeface="UGent Panno Text" panose="02000506040000040003" pitchFamily="50" charset="0"/>
              </a:rPr>
              <a:t> om het </a:t>
            </a:r>
            <a:r>
              <a:rPr lang="en-US" dirty="0" err="1" smtClean="0">
                <a:latin typeface="UGent Panno Text" panose="02000506040000040003" pitchFamily="50" charset="0"/>
              </a:rPr>
              <a:t>groepswerk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coördineren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2: </a:t>
            </a:r>
            <a:r>
              <a:rPr lang="en-US" dirty="0" err="1" smtClean="0"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leermateriaal</a:t>
            </a:r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Achtergrondkenmerken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Ontwerp</a:t>
            </a:r>
            <a:r>
              <a:rPr lang="en-US" dirty="0" smtClean="0">
                <a:latin typeface="UGent Panno Text" panose="02000506040000040003" pitchFamily="50" charset="0"/>
              </a:rPr>
              <a:t> van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5122" name="Picture 2" descr="Afbeeldingsresultaat voor matching 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06094"/>
            <a:ext cx="3429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an de s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08" y="4299630"/>
            <a:ext cx="2732005" cy="14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10435558" y="742950"/>
            <a:ext cx="918242" cy="94773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UGent Panno Text" panose="02000506040000040003" pitchFamily="50" charset="0"/>
              </a:rPr>
              <a:t>15</a:t>
            </a:r>
            <a:r>
              <a:rPr lang="en-US" dirty="0" smtClean="0">
                <a:latin typeface="UGent Panno Text" panose="02000506040000040003" pitchFamily="50" charset="0"/>
              </a:rPr>
              <a:t> min.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0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de slag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9755" y="1825625"/>
            <a:ext cx="5181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1: matching game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Herhalingsoefening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Inspiratie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verschillende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vormen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om het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groepswerk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te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coördineren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2: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leermateriaal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Achtergrondkenmerken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Ontwerp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van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leertaak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pic>
        <p:nvPicPr>
          <p:cNvPr id="5122" name="Picture 2" descr="Afbeeldingsresultaat voor matching 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06094"/>
            <a:ext cx="3429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an de s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08" y="4299630"/>
            <a:ext cx="2732005" cy="14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10435558" y="742950"/>
            <a:ext cx="918242" cy="9477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15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min.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84900" y="2923722"/>
            <a:ext cx="4823755" cy="1240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UGent Panno Text" panose="02000506040000040003" pitchFamily="50" charset="0"/>
              </a:rPr>
              <a:t>Bespreking</a:t>
            </a:r>
            <a:endParaRPr lang="en-US" sz="80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4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1A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838200" y="2101514"/>
            <a:ext cx="2791326" cy="8021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UGent Panno Text" panose="02000506040000040003" pitchFamily="50" charset="0"/>
              </a:rPr>
              <a:t>Individuele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verantwoordelijkheid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38200" y="3570244"/>
            <a:ext cx="2791326" cy="8021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UGent Panno Text" panose="02000506040000040003" pitchFamily="50" charset="0"/>
              </a:rPr>
              <a:t>Wederzijdse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afhankelijkheid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38200" y="5038974"/>
            <a:ext cx="2791326" cy="8021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UGent Panno Text" panose="02000506040000040003" pitchFamily="50" charset="0"/>
              </a:rPr>
              <a:t>Interactie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uitlokken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989095" y="702203"/>
            <a:ext cx="6160168" cy="6627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Informatie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ideeën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uitwisselen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989095" y="1568111"/>
            <a:ext cx="6160168" cy="662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Zonder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samenwerking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worden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leerdoelen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niet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bereikt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989095" y="2460494"/>
            <a:ext cx="6160168" cy="6627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Discussiëren</a:t>
            </a:r>
            <a:r>
              <a:rPr lang="en-US" sz="2000" dirty="0" smtClean="0">
                <a:latin typeface="UGent Panno Text" panose="02000506040000040003" pitchFamily="50" charset="0"/>
              </a:rPr>
              <a:t> over </a:t>
            </a:r>
            <a:r>
              <a:rPr lang="en-US" sz="2000" dirty="0" err="1" smtClean="0">
                <a:latin typeface="UGent Panno Text" panose="02000506040000040003" pitchFamily="50" charset="0"/>
              </a:rPr>
              <a:t>onenigheid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989095" y="3381931"/>
            <a:ext cx="616016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UGent Panno Text" panose="02000506040000040003" pitchFamily="50" charset="0"/>
              </a:rPr>
              <a:t>Eigen </a:t>
            </a:r>
            <a:r>
              <a:rPr lang="en-US" sz="2000" dirty="0" err="1" smtClean="0">
                <a:latin typeface="UGent Panno Text" panose="02000506040000040003" pitchFamily="50" charset="0"/>
              </a:rPr>
              <a:t>bijdrage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989095" y="4280114"/>
            <a:ext cx="6160168" cy="662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UGent Panno Text" panose="02000506040000040003" pitchFamily="50" charset="0"/>
              </a:rPr>
              <a:t>Men </a:t>
            </a:r>
            <a:r>
              <a:rPr lang="en-US" sz="2000" dirty="0" err="1" smtClean="0">
                <a:latin typeface="UGent Panno Text" panose="02000506040000040003" pitchFamily="50" charset="0"/>
              </a:rPr>
              <a:t>komt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samen</a:t>
            </a:r>
            <a:r>
              <a:rPr lang="en-US" sz="2000" dirty="0" smtClean="0">
                <a:latin typeface="UGent Panno Text" panose="02000506040000040003" pitchFamily="50" charset="0"/>
              </a:rPr>
              <a:t> tot </a:t>
            </a:r>
            <a:r>
              <a:rPr lang="en-US" sz="2000" dirty="0" err="1" smtClean="0">
                <a:latin typeface="UGent Panno Text" panose="02000506040000040003" pitchFamily="50" charset="0"/>
              </a:rPr>
              <a:t>een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beter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resultaat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dan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alleen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989095" y="5178297"/>
            <a:ext cx="6160168" cy="6627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UGent Panno Text" panose="02000506040000040003" pitchFamily="50" charset="0"/>
              </a:rPr>
              <a:t>Tot consensus </a:t>
            </a:r>
            <a:r>
              <a:rPr lang="en-US" sz="2000" dirty="0" err="1" smtClean="0">
                <a:latin typeface="UGent Panno Text" panose="02000506040000040003" pitchFamily="50" charset="0"/>
              </a:rPr>
              <a:t>komen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989095" y="6076480"/>
            <a:ext cx="6160168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Voorkomt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meeliften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87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1B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838200" y="2101514"/>
            <a:ext cx="2791326" cy="8021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UGent Panno Text" panose="02000506040000040003" pitchFamily="50" charset="0"/>
              </a:rPr>
              <a:t>Ster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organisatie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38200" y="3570244"/>
            <a:ext cx="2791326" cy="8021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UGent Panno Text" panose="02000506040000040003" pitchFamily="50" charset="0"/>
              </a:rPr>
              <a:t>Jigsaw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organisatie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38200" y="5038974"/>
            <a:ext cx="2791326" cy="8021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UGent Panno Text" panose="02000506040000040003" pitchFamily="50" charset="0"/>
              </a:rPr>
              <a:t>Ketting</a:t>
            </a:r>
            <a:r>
              <a:rPr lang="en-US" sz="2400" dirty="0" smtClean="0">
                <a:latin typeface="UGent Panno Text" panose="02000506040000040003" pitchFamily="50" charset="0"/>
              </a:rPr>
              <a:t> </a:t>
            </a:r>
            <a:r>
              <a:rPr lang="en-US" sz="2400" dirty="0" err="1" smtClean="0">
                <a:latin typeface="UGent Panno Text" panose="02000506040000040003" pitchFamily="50" charset="0"/>
              </a:rPr>
              <a:t>organisatie</a:t>
            </a:r>
            <a:endParaRPr lang="en-US" sz="2400" dirty="0">
              <a:latin typeface="UGent Panno Text" panose="02000506040000040003" pitchFamily="50" charset="0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989095" y="1199505"/>
            <a:ext cx="6364704" cy="6627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Eén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groepslid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begint</a:t>
            </a:r>
            <a:r>
              <a:rPr lang="en-US" sz="2000" dirty="0" smtClean="0">
                <a:latin typeface="UGent Panno Text" panose="02000506040000040003" pitchFamily="50" charset="0"/>
              </a:rPr>
              <a:t> met het (</a:t>
            </a:r>
            <a:r>
              <a:rPr lang="en-US" sz="2000" dirty="0" err="1" smtClean="0">
                <a:latin typeface="UGent Panno Text" panose="02000506040000040003" pitchFamily="50" charset="0"/>
              </a:rPr>
              <a:t>gedeeltelijk</a:t>
            </a:r>
            <a:r>
              <a:rPr lang="en-US" sz="2000" dirty="0" smtClean="0">
                <a:latin typeface="UGent Panno Text" panose="02000506040000040003" pitchFamily="50" charset="0"/>
              </a:rPr>
              <a:t>) </a:t>
            </a:r>
            <a:r>
              <a:rPr lang="en-US" sz="2000" dirty="0" err="1" smtClean="0">
                <a:latin typeface="UGent Panno Text" panose="02000506040000040003" pitchFamily="50" charset="0"/>
              </a:rPr>
              <a:t>uitwerken</a:t>
            </a:r>
            <a:r>
              <a:rPr lang="en-US" sz="2000" dirty="0" smtClean="0">
                <a:latin typeface="UGent Panno Text" panose="02000506040000040003" pitchFamily="50" charset="0"/>
              </a:rPr>
              <a:t> van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taak</a:t>
            </a:r>
            <a:r>
              <a:rPr lang="en-US" sz="2000" dirty="0" smtClean="0">
                <a:latin typeface="UGent Panno Text" panose="02000506040000040003" pitchFamily="50" charset="0"/>
              </a:rPr>
              <a:t>, </a:t>
            </a:r>
            <a:r>
              <a:rPr lang="en-US" sz="2000" dirty="0" err="1" smtClean="0">
                <a:latin typeface="UGent Panno Text" panose="02000506040000040003" pitchFamily="50" charset="0"/>
              </a:rPr>
              <a:t>nadien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vult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ander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groepslid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aan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989095" y="2065413"/>
            <a:ext cx="6364704" cy="662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UGent Panno Text" panose="02000506040000040003" pitchFamily="50" charset="0"/>
              </a:rPr>
              <a:t>De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verdeelt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taak</a:t>
            </a:r>
            <a:r>
              <a:rPr lang="en-US" sz="2000" dirty="0" smtClean="0">
                <a:latin typeface="UGent Panno Text" panose="02000506040000040003" pitchFamily="50" charset="0"/>
              </a:rPr>
              <a:t> in </a:t>
            </a:r>
            <a:r>
              <a:rPr lang="en-US" sz="2000" dirty="0" err="1" smtClean="0">
                <a:latin typeface="UGent Panno Text" panose="02000506040000040003" pitchFamily="50" charset="0"/>
              </a:rPr>
              <a:t>stukken</a:t>
            </a:r>
            <a:r>
              <a:rPr lang="en-US" sz="2000" dirty="0" smtClean="0">
                <a:latin typeface="UGent Panno Text" panose="02000506040000040003" pitchFamily="50" charset="0"/>
              </a:rPr>
              <a:t>, </a:t>
            </a:r>
            <a:r>
              <a:rPr lang="en-US" sz="2000" dirty="0" err="1" smtClean="0">
                <a:latin typeface="UGent Panno Text" panose="02000506040000040003" pitchFamily="50" charset="0"/>
              </a:rPr>
              <a:t>iedereen</a:t>
            </a:r>
            <a:r>
              <a:rPr lang="en-US" sz="2000" dirty="0" smtClean="0">
                <a:latin typeface="UGent Panno Text" panose="02000506040000040003" pitchFamily="50" charset="0"/>
              </a:rPr>
              <a:t> is </a:t>
            </a:r>
            <a:r>
              <a:rPr lang="en-US" sz="2000" dirty="0" err="1" smtClean="0">
                <a:latin typeface="UGent Panno Text" panose="02000506040000040003" pitchFamily="50" charset="0"/>
              </a:rPr>
              <a:t>verantwoordelijk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voor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bepaald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deel</a:t>
            </a:r>
            <a:r>
              <a:rPr lang="en-US" sz="2000" dirty="0" smtClean="0">
                <a:latin typeface="UGent Panno Text" panose="02000506040000040003" pitchFamily="50" charset="0"/>
              </a:rPr>
              <a:t>, </a:t>
            </a:r>
            <a:r>
              <a:rPr lang="en-US" sz="2000" dirty="0" err="1" smtClean="0">
                <a:latin typeface="UGent Panno Text" panose="02000506040000040003" pitchFamily="50" charset="0"/>
              </a:rPr>
              <a:t>nadien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worden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delen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samen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gevoegd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989095" y="2957796"/>
            <a:ext cx="6364704" cy="6627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Promoot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doorgaans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interactie</a:t>
            </a:r>
            <a:r>
              <a:rPr lang="en-US" sz="2000" dirty="0" smtClean="0">
                <a:latin typeface="UGent Panno Text" panose="02000506040000040003" pitchFamily="50" charset="0"/>
              </a:rPr>
              <a:t>, maar </a:t>
            </a:r>
            <a:r>
              <a:rPr lang="en-US" sz="2000" dirty="0" err="1" smtClean="0">
                <a:latin typeface="UGent Panno Text" panose="02000506040000040003" pitchFamily="50" charset="0"/>
              </a:rPr>
              <a:t>vaak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zijn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weinig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onderlinge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revisies</a:t>
            </a:r>
            <a:r>
              <a:rPr lang="en-US" sz="2000" dirty="0" smtClean="0">
                <a:latin typeface="UGent Panno Text" panose="02000506040000040003" pitchFamily="50" charset="0"/>
              </a:rPr>
              <a:t> of </a:t>
            </a:r>
            <a:r>
              <a:rPr lang="en-US" sz="2000" dirty="0" err="1" smtClean="0">
                <a:latin typeface="UGent Panno Text" panose="02000506040000040003" pitchFamily="50" charset="0"/>
              </a:rPr>
              <a:t>worden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initiële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ideeën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overgenomen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zonder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aanpassing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989094" y="3879233"/>
            <a:ext cx="6364705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Alle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groepsleden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werken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eerst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individueel</a:t>
            </a:r>
            <a:r>
              <a:rPr lang="en-US" sz="2000" dirty="0" smtClean="0">
                <a:latin typeface="UGent Panno Text" panose="02000506040000040003" pitchFamily="50" charset="0"/>
              </a:rPr>
              <a:t> (</a:t>
            </a:r>
            <a:r>
              <a:rPr lang="en-US" sz="2000" dirty="0" err="1" smtClean="0">
                <a:latin typeface="UGent Panno Text" panose="02000506040000040003" pitchFamily="50" charset="0"/>
              </a:rPr>
              <a:t>een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deel</a:t>
            </a:r>
            <a:r>
              <a:rPr lang="en-US" sz="2000" dirty="0" smtClean="0">
                <a:latin typeface="UGent Panno Text" panose="02000506040000040003" pitchFamily="50" charset="0"/>
              </a:rPr>
              <a:t> van)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taak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uit</a:t>
            </a:r>
            <a:r>
              <a:rPr lang="en-US" sz="2000" dirty="0" smtClean="0">
                <a:latin typeface="UGent Panno Text" panose="02000506040000040003" pitchFamily="50" charset="0"/>
              </a:rPr>
              <a:t>, </a:t>
            </a:r>
            <a:r>
              <a:rPr lang="en-US" sz="2000" dirty="0" err="1" smtClean="0">
                <a:latin typeface="UGent Panno Text" panose="02000506040000040003" pitchFamily="50" charset="0"/>
              </a:rPr>
              <a:t>obv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individuele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bijdragen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stelt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</a:t>
            </a:r>
            <a:r>
              <a:rPr lang="en-US" sz="2000" dirty="0" smtClean="0">
                <a:latin typeface="UGent Panno Text" panose="02000506040000040003" pitchFamily="50" charset="0"/>
              </a:rPr>
              <a:t> het finale product </a:t>
            </a:r>
            <a:r>
              <a:rPr lang="en-US" sz="2000" dirty="0" err="1" smtClean="0">
                <a:latin typeface="UGent Panno Text" panose="02000506040000040003" pitchFamily="50" charset="0"/>
              </a:rPr>
              <a:t>samen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989095" y="4777416"/>
            <a:ext cx="6364704" cy="662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Promoot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doorgaans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weinig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interactie</a:t>
            </a:r>
            <a:r>
              <a:rPr lang="en-US" sz="2000" dirty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wisselwerking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tussen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groepsleden</a:t>
            </a:r>
            <a:endParaRPr lang="en-US" sz="2000" dirty="0" smtClean="0">
              <a:latin typeface="UGent Panno Text" panose="02000506040000040003" pitchFamily="50" charset="0"/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989095" y="5675599"/>
            <a:ext cx="6364704" cy="6627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UGent Panno Text" panose="02000506040000040003" pitchFamily="50" charset="0"/>
              </a:rPr>
              <a:t>Promoot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doorgaans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veel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interactie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wisselwerking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tussen</a:t>
            </a:r>
            <a:r>
              <a:rPr lang="en-US" sz="2000" dirty="0" smtClean="0">
                <a:latin typeface="UGent Panno Text" panose="02000506040000040003" pitchFamily="50" charset="0"/>
              </a:rPr>
              <a:t> de </a:t>
            </a:r>
            <a:r>
              <a:rPr lang="en-US" sz="2000" dirty="0" err="1" smtClean="0">
                <a:latin typeface="UGent Panno Text" panose="02000506040000040003" pitchFamily="50" charset="0"/>
              </a:rPr>
              <a:t>groepsleden</a:t>
            </a:r>
            <a:r>
              <a:rPr lang="en-US" sz="2000" dirty="0" smtClean="0">
                <a:latin typeface="UGent Panno Text" panose="02000506040000040003" pitchFamily="50" charset="0"/>
              </a:rPr>
              <a:t>, </a:t>
            </a:r>
            <a:r>
              <a:rPr lang="en-US" sz="2000" dirty="0" err="1" smtClean="0">
                <a:latin typeface="UGent Panno Text" panose="02000506040000040003" pitchFamily="50" charset="0"/>
              </a:rPr>
              <a:t>initiële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ideeën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worden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  <a:r>
              <a:rPr lang="en-US" sz="2000" dirty="0" err="1" smtClean="0">
                <a:latin typeface="UGent Panno Text" panose="02000506040000040003" pitchFamily="50" charset="0"/>
              </a:rPr>
              <a:t>verbeterd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25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18466" cy="285273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2. </a:t>
            </a:r>
            <a:br>
              <a:rPr lang="en-US" dirty="0" smtClean="0">
                <a:latin typeface="UGent Panno Text" panose="02000506040000040003" pitchFamily="50" charset="0"/>
              </a:rPr>
            </a:br>
            <a:r>
              <a:rPr lang="en-US" dirty="0" err="1" smtClean="0">
                <a:latin typeface="UGent Panno Text" panose="02000506040000040003" pitchFamily="50" charset="0"/>
              </a:rPr>
              <a:t>Richtlijnen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omtrent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samenwerking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3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egelspreukmaker.nl/tegelgenerator.php?tt=Als%20we%20cursisten%20laten%20samenwerken,%20hoe%20zorgen%20we%20er%20dan%20voor%20dat%20zij%20elkaar%20optillen?&amp;fs=100&amp;yp=50&amp;lh=120&amp;ltt=3&amp;tg=1&amp;tk=003370&amp;bf=&amp;fx=0&amp;fy=0&amp;s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27" y="477077"/>
            <a:ext cx="5874164" cy="58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5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Verwachtingen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verduidelijken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(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samenwerkingsproces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)</a:t>
            </a:r>
          </a:p>
          <a:p>
            <a:pPr lvl="1"/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Uitleg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geven</a:t>
            </a:r>
            <a:r>
              <a:rPr lang="en-US" dirty="0" smtClean="0">
                <a:latin typeface="UGent Panno Text" panose="02000506040000040003" pitchFamily="50" charset="0"/>
              </a:rPr>
              <a:t> over </a:t>
            </a:r>
            <a:r>
              <a:rPr lang="en-US" dirty="0" err="1" smtClean="0">
                <a:latin typeface="UGent Panno Text" panose="02000506040000040003" pitchFamily="50" charset="0"/>
              </a:rPr>
              <a:t>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nadruk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leggen</a:t>
            </a:r>
            <a:r>
              <a:rPr lang="en-US" dirty="0" smtClean="0">
                <a:latin typeface="UGent Panno Text" panose="02000506040000040003" pitchFamily="50" charset="0"/>
              </a:rPr>
              <a:t> op het </a:t>
            </a:r>
            <a:r>
              <a:rPr lang="en-US" dirty="0" err="1" smtClean="0">
                <a:latin typeface="UGent Panno Text" panose="02000506040000040003" pitchFamily="50" charset="0"/>
              </a:rPr>
              <a:t>samenwerkingsproces</a:t>
            </a:r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Voorbeeld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tonen</a:t>
            </a:r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2"/>
          <a:stretch/>
        </p:blipFill>
        <p:spPr>
          <a:xfrm>
            <a:off x="8833527" y="2684088"/>
            <a:ext cx="2459042" cy="1537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5944" t="27401" r="27898" b="43070"/>
          <a:stretch/>
        </p:blipFill>
        <p:spPr>
          <a:xfrm>
            <a:off x="6658881" y="516752"/>
            <a:ext cx="4633688" cy="21275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0259" t="21241" r="7324" b="30571"/>
          <a:stretch/>
        </p:blipFill>
        <p:spPr>
          <a:xfrm>
            <a:off x="4996069" y="4261458"/>
            <a:ext cx="6296499" cy="23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8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46639" cy="435133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Verwachtingen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verduidelijken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(online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communicatie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)</a:t>
            </a:r>
          </a:p>
          <a:p>
            <a:pPr lvl="1"/>
            <a:endParaRPr lang="en-US" dirty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Keuze</a:t>
            </a:r>
            <a:r>
              <a:rPr lang="en-US" dirty="0" smtClean="0">
                <a:latin typeface="UGent Panno Text" panose="02000506040000040003" pitchFamily="50" charset="0"/>
              </a:rPr>
              <a:t> medium om </a:t>
            </a:r>
            <a:r>
              <a:rPr lang="en-US" dirty="0" err="1" smtClean="0">
                <a:latin typeface="UGent Panno Text" panose="02000506040000040003" pitchFamily="50" charset="0"/>
              </a:rPr>
              <a:t>te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overleggen</a:t>
            </a:r>
            <a:r>
              <a:rPr lang="en-US" dirty="0" smtClean="0">
                <a:latin typeface="UGent Panno Text" panose="02000506040000040003" pitchFamily="50" charset="0"/>
              </a:rPr>
              <a:t>? </a:t>
            </a: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Of </a:t>
            </a:r>
            <a:r>
              <a:rPr lang="en-US" dirty="0" err="1" smtClean="0">
                <a:latin typeface="UGent Panno Text" panose="02000506040000040003" pitchFamily="50" charset="0"/>
              </a:rPr>
              <a:t>verplichte</a:t>
            </a:r>
            <a:r>
              <a:rPr lang="en-US" dirty="0" smtClean="0">
                <a:latin typeface="UGent Panno Text" panose="02000506040000040003" pitchFamily="50" charset="0"/>
              </a:rPr>
              <a:t> tool </a:t>
            </a:r>
            <a:r>
              <a:rPr lang="en-US" dirty="0" err="1" smtClean="0">
                <a:latin typeface="UGent Panno Text" panose="02000506040000040003" pitchFamily="50" charset="0"/>
              </a:rPr>
              <a:t>gebruiken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r>
              <a:rPr lang="en-US" dirty="0" err="1" smtClean="0">
                <a:latin typeface="UGent Panno Text" panose="02000506040000040003" pitchFamily="50" charset="0"/>
              </a:rPr>
              <a:t>Richtlijnen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Aantal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orgininele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bijdrages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Aantal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reacties</a:t>
            </a:r>
            <a:r>
              <a:rPr lang="en-US" dirty="0" smtClean="0">
                <a:latin typeface="UGent Panno Text" panose="02000506040000040003" pitchFamily="50" charset="0"/>
              </a:rPr>
              <a:t> op </a:t>
            </a:r>
            <a:r>
              <a:rPr lang="en-US" dirty="0" err="1" smtClean="0">
                <a:latin typeface="UGent Panno Text" panose="02000506040000040003" pitchFamily="50" charset="0"/>
              </a:rPr>
              <a:t>anderen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hun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bijdrage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Aantal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bijdrages</a:t>
            </a:r>
            <a:r>
              <a:rPr lang="en-US" dirty="0" smtClean="0">
                <a:latin typeface="UGent Panno Text" panose="02000506040000040003" pitchFamily="50" charset="0"/>
              </a:rPr>
              <a:t> per week</a:t>
            </a: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…</a:t>
            </a:r>
          </a:p>
          <a:p>
            <a:endParaRPr lang="en-US" dirty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2050" name="Picture 2" descr="Afbeeldingsresultaat voor forum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1"/>
          <a:stretch/>
        </p:blipFill>
        <p:spPr bwMode="auto">
          <a:xfrm>
            <a:off x="7377617" y="2743996"/>
            <a:ext cx="1147003" cy="11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acebook messe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53" y="1468683"/>
            <a:ext cx="1303545" cy="13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gmail app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74" y="2234364"/>
            <a:ext cx="1411883" cy="14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42" y="4047541"/>
            <a:ext cx="3671915" cy="1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9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Rollen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, taken,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verantwoordelijkheden</a:t>
            </a:r>
            <a:r>
              <a:rPr lang="en-US" dirty="0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UGent Panno Text" panose="02000506040000040003" pitchFamily="50" charset="0"/>
              </a:rPr>
              <a:t>toewijzen</a:t>
            </a:r>
            <a:endParaRPr lang="en-US" dirty="0" smtClean="0">
              <a:solidFill>
                <a:schemeClr val="accent2"/>
              </a:solidFill>
              <a:latin typeface="UGent Panno Text" panose="02000506040000040003" pitchFamily="50" charset="0"/>
            </a:endParaRPr>
          </a:p>
          <a:p>
            <a:endParaRPr lang="en-US" dirty="0">
              <a:solidFill>
                <a:schemeClr val="accent2"/>
              </a:solidFill>
              <a:latin typeface="UGent Panno Text" panose="02000506040000040003" pitchFamily="50" charset="0"/>
            </a:endParaRPr>
          </a:p>
          <a:p>
            <a:r>
              <a:rPr lang="en-US" dirty="0" smtClean="0">
                <a:latin typeface="UGent Panno Text" panose="02000506040000040003" pitchFamily="50" charset="0"/>
              </a:rPr>
              <a:t>Moderator, </a:t>
            </a:r>
            <a:r>
              <a:rPr lang="en-US" dirty="0" err="1" smtClean="0">
                <a:latin typeface="UGent Panno Text" panose="02000506040000040003" pitchFamily="50" charset="0"/>
              </a:rPr>
              <a:t>samenvatter</a:t>
            </a:r>
            <a:r>
              <a:rPr lang="en-US" dirty="0" smtClean="0">
                <a:latin typeface="UGent Panno Text" panose="02000506040000040003" pitchFamily="50" charset="0"/>
              </a:rPr>
              <a:t>, planner, </a:t>
            </a:r>
            <a:r>
              <a:rPr lang="en-US" dirty="0" err="1" smtClean="0">
                <a:latin typeface="UGent Panno Text" panose="02000506040000040003" pitchFamily="50" charset="0"/>
              </a:rPr>
              <a:t>tijdsbewaker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bemiddelaar</a:t>
            </a:r>
            <a:r>
              <a:rPr lang="en-US" dirty="0" smtClean="0">
                <a:latin typeface="UGent Panno Text" panose="02000506040000040003" pitchFamily="50" charset="0"/>
              </a:rPr>
              <a:t>,…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9545" t="19642" r="42871" b="15173"/>
          <a:stretch/>
        </p:blipFill>
        <p:spPr>
          <a:xfrm>
            <a:off x="6336195" y="1801504"/>
            <a:ext cx="4890053" cy="47683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9750" t="37545" r="44704" b="38904"/>
          <a:stretch/>
        </p:blipFill>
        <p:spPr>
          <a:xfrm>
            <a:off x="1205947" y="4748392"/>
            <a:ext cx="4890053" cy="18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0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latin typeface="UGent Panno Text" panose="02000506040000040003" pitchFamily="50" charset="0"/>
              </a:rPr>
              <a:t> de slag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01275" y="1825625"/>
            <a:ext cx="5181600" cy="435133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3: </a:t>
            </a:r>
            <a:r>
              <a:rPr lang="en-US" dirty="0" err="1" smtClean="0"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leermateriaal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Ontwerp</a:t>
            </a:r>
            <a:r>
              <a:rPr lang="en-US" dirty="0" smtClean="0">
                <a:latin typeface="UGent Panno Text" panose="02000506040000040003" pitchFamily="50" charset="0"/>
              </a:rPr>
              <a:t> je </a:t>
            </a:r>
            <a:r>
              <a:rPr lang="en-US" dirty="0" err="1" smtClean="0"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richtlijnen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omtrent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samenwerking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5124" name="Picture 4" descr="Afbeeldingsresultaat voor aan de s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83" y="4299630"/>
            <a:ext cx="2732005" cy="14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7864633" y="742950"/>
            <a:ext cx="918242" cy="94773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UGent Panno Text" panose="02000506040000040003" pitchFamily="50" charset="0"/>
              </a:rPr>
              <a:t>10</a:t>
            </a:r>
            <a:r>
              <a:rPr lang="en-US" dirty="0" smtClean="0">
                <a:latin typeface="UGent Panno Text" panose="02000506040000040003" pitchFamily="50" charset="0"/>
              </a:rPr>
              <a:t> min.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2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de slag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01275" y="1825625"/>
            <a:ext cx="5181600" cy="435133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3: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leermateriaal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Ontwerp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je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richtlijnen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omtrent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samenwerking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pic>
        <p:nvPicPr>
          <p:cNvPr id="5124" name="Picture 4" descr="Afbeeldingsresultaat voor aan de s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83" y="4299630"/>
            <a:ext cx="2732005" cy="14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7864633" y="742950"/>
            <a:ext cx="918242" cy="9477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10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UGent Panno Text" panose="02000506040000040003" pitchFamily="50" charset="0"/>
              </a:rPr>
              <a:t> min.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UGent Panno Text" panose="02000506040000040003" pitchFamily="50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35158" y="2923722"/>
            <a:ext cx="5533053" cy="1240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UGent Panno Text" panose="02000506040000040003" pitchFamily="50" charset="0"/>
              </a:rPr>
              <a:t>Bespreking</a:t>
            </a:r>
            <a:endParaRPr lang="en-US" sz="66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24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Stap</a:t>
            </a:r>
            <a:r>
              <a:rPr lang="en-US" dirty="0" smtClean="0">
                <a:latin typeface="UGent Panno Text" panose="02000506040000040003" pitchFamily="50" charset="0"/>
              </a:rPr>
              <a:t> 3. </a:t>
            </a:r>
            <a:r>
              <a:rPr lang="en-US" dirty="0">
                <a:latin typeface="UGent Panno Text" panose="02000506040000040003" pitchFamily="50" charset="0"/>
              </a:rPr>
              <a:t/>
            </a:r>
            <a:br>
              <a:rPr lang="en-US" dirty="0">
                <a:latin typeface="UGent Panno Text" panose="02000506040000040003" pitchFamily="50" charset="0"/>
              </a:rPr>
            </a:b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>
                <a:latin typeface="UGent Panno Text" panose="02000506040000040003" pitchFamily="50" charset="0"/>
              </a:rPr>
              <a:t>tijdens</a:t>
            </a: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bevorderen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63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</a:rPr>
              <a:t>Face-to-face </a:t>
            </a:r>
            <a:r>
              <a:rPr lang="en-US" sz="2800" dirty="0" err="1" smtClean="0">
                <a:latin typeface="UGent Panno Text" panose="02000506040000040003" pitchFamily="50" charset="0"/>
              </a:rPr>
              <a:t>samenwerking</a:t>
            </a:r>
            <a:r>
              <a:rPr lang="en-US" sz="2800" dirty="0" smtClean="0">
                <a:latin typeface="UGent Panno Text" panose="02000506040000040003" pitchFamily="50" charset="0"/>
              </a:rPr>
              <a:t> (</a:t>
            </a:r>
            <a:r>
              <a:rPr lang="en-US" sz="2800" dirty="0" err="1" smtClean="0">
                <a:latin typeface="UGent Panno Text" panose="02000506040000040003" pitchFamily="50" charset="0"/>
              </a:rPr>
              <a:t>synchroon</a:t>
            </a:r>
            <a:r>
              <a:rPr lang="en-US" sz="2800" dirty="0" smtClean="0">
                <a:latin typeface="UGent Panno Text" panose="02000506040000040003" pitchFamily="50" charset="0"/>
              </a:rPr>
              <a:t>)</a:t>
            </a:r>
            <a:endParaRPr lang="en-US" sz="2800" dirty="0">
              <a:latin typeface="UGent Panno Text" panose="02000506040000040003" pitchFamily="50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</a:rPr>
              <a:t>Op </a:t>
            </a:r>
            <a:r>
              <a:rPr lang="en-US" sz="2800" dirty="0" err="1" smtClean="0">
                <a:latin typeface="UGent Panno Text" panose="02000506040000040003" pitchFamily="50" charset="0"/>
              </a:rPr>
              <a:t>afstand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samenwerken</a:t>
            </a:r>
            <a:r>
              <a:rPr lang="en-US" sz="2800" dirty="0" smtClean="0">
                <a:latin typeface="UGent Panno Text" panose="02000506040000040003" pitchFamily="50" charset="0"/>
              </a:rPr>
              <a:t> (</a:t>
            </a:r>
            <a:r>
              <a:rPr lang="en-US" sz="2800" dirty="0" err="1" smtClean="0">
                <a:latin typeface="UGent Panno Text" panose="02000506040000040003" pitchFamily="50" charset="0"/>
              </a:rPr>
              <a:t>asynchroon</a:t>
            </a:r>
            <a:r>
              <a:rPr lang="en-US" sz="2800" dirty="0" smtClean="0">
                <a:latin typeface="UGent Panno Text" panose="02000506040000040003" pitchFamily="50" charset="0"/>
              </a:rPr>
              <a:t>)</a:t>
            </a:r>
            <a:endParaRPr lang="en-US" sz="2800" dirty="0">
              <a:latin typeface="UGent Panno Text" panose="02000506040000040003" pitchFamily="50" charset="0"/>
            </a:endParaRPr>
          </a:p>
        </p:txBody>
      </p:sp>
      <p:pic>
        <p:nvPicPr>
          <p:cNvPr id="1028" name="Picture 4" descr="Afbeeldingsresultaat voor groepswe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28971"/>
            <a:ext cx="5157787" cy="34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online communiceren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29661"/>
          <a:stretch/>
        </p:blipFill>
        <p:spPr bwMode="auto">
          <a:xfrm>
            <a:off x="6283657" y="2628971"/>
            <a:ext cx="4989393" cy="34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33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</a:rPr>
              <a:t>Face-to-face </a:t>
            </a:r>
            <a:r>
              <a:rPr lang="en-US" sz="2800" dirty="0" err="1" smtClean="0">
                <a:latin typeface="UGent Panno Text" panose="02000506040000040003" pitchFamily="50" charset="0"/>
              </a:rPr>
              <a:t>samenwerking</a:t>
            </a:r>
            <a:r>
              <a:rPr lang="en-US" sz="2800" dirty="0" smtClean="0">
                <a:latin typeface="UGent Panno Text" panose="02000506040000040003" pitchFamily="50" charset="0"/>
              </a:rPr>
              <a:t> (</a:t>
            </a:r>
            <a:r>
              <a:rPr lang="en-US" sz="2800" dirty="0" err="1" smtClean="0">
                <a:latin typeface="UGent Panno Text" panose="02000506040000040003" pitchFamily="50" charset="0"/>
              </a:rPr>
              <a:t>synchroon</a:t>
            </a:r>
            <a:r>
              <a:rPr lang="en-US" sz="2800" dirty="0" smtClean="0">
                <a:latin typeface="UGent Panno Text" panose="02000506040000040003" pitchFamily="50" charset="0"/>
              </a:rPr>
              <a:t>)</a:t>
            </a:r>
            <a:endParaRPr lang="en-US" sz="2800" dirty="0">
              <a:latin typeface="UGent Panno Text" panose="02000506040000040003" pitchFamily="50" charset="0"/>
            </a:endParaRPr>
          </a:p>
        </p:txBody>
      </p:sp>
      <p:pic>
        <p:nvPicPr>
          <p:cNvPr id="1028" name="Picture 4" descr="Afbeeldingsresultaat voor groepswe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28971"/>
            <a:ext cx="5157787" cy="34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Voordeel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kan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snel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inspelen</a:t>
            </a:r>
            <a:r>
              <a:rPr lang="en-US" dirty="0" smtClean="0">
                <a:latin typeface="UGent Panno Text" panose="02000506040000040003" pitchFamily="50" charset="0"/>
              </a:rPr>
              <a:t> op </a:t>
            </a:r>
            <a:r>
              <a:rPr lang="en-US" dirty="0" err="1" smtClean="0">
                <a:latin typeface="UGent Panno Text" panose="02000506040000040003" pitchFamily="50" charset="0"/>
              </a:rPr>
              <a:t>vragen</a:t>
            </a:r>
            <a:r>
              <a:rPr lang="en-US" dirty="0" smtClean="0">
                <a:latin typeface="UGent Panno Text" panose="02000506040000040003" pitchFamily="50" charset="0"/>
              </a:rPr>
              <a:t> van </a:t>
            </a:r>
            <a:r>
              <a:rPr lang="en-US" dirty="0" err="1" smtClean="0">
                <a:latin typeface="UGent Panno Text" panose="02000506040000040003" pitchFamily="50" charset="0"/>
              </a:rPr>
              <a:t>studenten</a:t>
            </a:r>
            <a:r>
              <a:rPr lang="en-US" dirty="0" smtClean="0">
                <a:latin typeface="UGent Panno Text" panose="02000506040000040003" pitchFamily="50" charset="0"/>
              </a:rPr>
              <a:t>/</a:t>
            </a:r>
            <a:r>
              <a:rPr lang="en-US" dirty="0" err="1" smtClean="0">
                <a:latin typeface="UGent Panno Text" panose="02000506040000040003" pitchFamily="50" charset="0"/>
              </a:rPr>
              <a:t>cursisten</a:t>
            </a:r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Nadeel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heeft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geen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volledig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beeld</a:t>
            </a:r>
            <a:r>
              <a:rPr lang="en-US" dirty="0" smtClean="0">
                <a:latin typeface="UGent Panno Text" panose="02000506040000040003" pitchFamily="50" charset="0"/>
              </a:rPr>
              <a:t> van het </a:t>
            </a:r>
            <a:r>
              <a:rPr lang="en-US" dirty="0" err="1" smtClean="0">
                <a:latin typeface="UGent Panno Text" panose="02000506040000040003" pitchFamily="50" charset="0"/>
              </a:rPr>
              <a:t>samenwerkingsproces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4648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UGent Panno Text" panose="02000506040000040003" pitchFamily="50" charset="0"/>
              </a:rPr>
              <a:t>Voor</a:t>
            </a:r>
            <a:r>
              <a:rPr lang="en-US" sz="2800" dirty="0" smtClean="0">
                <a:latin typeface="UGent Panno Text" panose="02000506040000040003" pitchFamily="50" charset="0"/>
              </a:rPr>
              <a:t>- </a:t>
            </a:r>
            <a:r>
              <a:rPr lang="en-US" sz="2800" dirty="0" err="1" smtClean="0">
                <a:latin typeface="UGent Panno Text" panose="02000506040000040003" pitchFamily="50" charset="0"/>
              </a:rPr>
              <a:t>en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nadelen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als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lesgever</a:t>
            </a:r>
            <a:endParaRPr lang="en-US" sz="28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6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UGent Panno Text" panose="02000506040000040003" pitchFamily="50" charset="0"/>
              </a:rPr>
              <a:t>Op </a:t>
            </a:r>
            <a:r>
              <a:rPr lang="en-US" dirty="0" err="1" smtClean="0">
                <a:latin typeface="UGent Panno Text" panose="02000506040000040003" pitchFamily="50" charset="0"/>
              </a:rPr>
              <a:t>afstand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samenwerken</a:t>
            </a:r>
            <a:r>
              <a:rPr lang="en-US" dirty="0" smtClean="0">
                <a:latin typeface="UGent Panno Text" panose="02000506040000040003" pitchFamily="50" charset="0"/>
              </a:rPr>
              <a:t> (</a:t>
            </a:r>
            <a:r>
              <a:rPr lang="en-US" dirty="0" err="1" smtClean="0">
                <a:latin typeface="UGent Panno Text" panose="02000506040000040003" pitchFamily="50" charset="0"/>
              </a:rPr>
              <a:t>asynchroon</a:t>
            </a:r>
            <a:r>
              <a:rPr lang="en-US" dirty="0" smtClean="0">
                <a:latin typeface="UGent Panno Text" panose="02000506040000040003" pitchFamily="50" charset="0"/>
              </a:rPr>
              <a:t>)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1032" name="Picture 8" descr="Afbeeldingsresultaat voor online communiceren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29661"/>
          <a:stretch/>
        </p:blipFill>
        <p:spPr bwMode="auto">
          <a:xfrm>
            <a:off x="6283657" y="2628971"/>
            <a:ext cx="4989393" cy="34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Voordeel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heeft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zicht</a:t>
            </a:r>
            <a:r>
              <a:rPr lang="en-US" dirty="0" smtClean="0">
                <a:latin typeface="UGent Panno Text" panose="02000506040000040003" pitchFamily="50" charset="0"/>
              </a:rPr>
              <a:t> op </a:t>
            </a:r>
            <a:r>
              <a:rPr lang="en-US" dirty="0" err="1" smtClean="0">
                <a:latin typeface="UGent Panno Text" panose="02000506040000040003" pitchFamily="50" charset="0"/>
              </a:rPr>
              <a:t>volledige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samenwerkingsproces</a:t>
            </a:r>
            <a:endParaRPr lang="en-US" dirty="0">
              <a:latin typeface="UGent Panno Text" panose="02000506040000040003" pitchFamily="50" charset="0"/>
            </a:endParaRPr>
          </a:p>
          <a:p>
            <a:pPr lvl="1"/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Nadeel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heeft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tragere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reactiesnelheid</a:t>
            </a:r>
            <a:r>
              <a:rPr lang="en-US" dirty="0" smtClean="0">
                <a:latin typeface="UGent Panno Text" panose="02000506040000040003" pitchFamily="50" charset="0"/>
              </a:rPr>
              <a:t> (</a:t>
            </a:r>
            <a:r>
              <a:rPr lang="en-US" dirty="0" err="1" smtClean="0">
                <a:latin typeface="UGent Panno Text" panose="02000506040000040003" pitchFamily="50" charset="0"/>
              </a:rPr>
              <a:t>kan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niet</a:t>
            </a:r>
            <a:r>
              <a:rPr lang="en-US" dirty="0" smtClean="0">
                <a:latin typeface="UGent Panno Text" panose="02000506040000040003" pitchFamily="50" charset="0"/>
              </a:rPr>
              <a:t> constant </a:t>
            </a:r>
            <a:r>
              <a:rPr lang="en-US" dirty="0" err="1" smtClean="0">
                <a:latin typeface="UGent Panno Text" panose="02000506040000040003" pitchFamily="50" charset="0"/>
              </a:rPr>
              <a:t>aanwezig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zijn</a:t>
            </a:r>
            <a:r>
              <a:rPr lang="en-US" dirty="0" smtClean="0">
                <a:latin typeface="UGent Panno Text" panose="02000506040000040003" pitchFamily="50" charset="0"/>
              </a:rPr>
              <a:t>)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276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UGent Panno Text" panose="02000506040000040003" pitchFamily="50" charset="0"/>
              </a:rPr>
              <a:t>Voor</a:t>
            </a:r>
            <a:r>
              <a:rPr lang="en-US" sz="2800" dirty="0" smtClean="0">
                <a:latin typeface="UGent Panno Text" panose="02000506040000040003" pitchFamily="50" charset="0"/>
              </a:rPr>
              <a:t>- </a:t>
            </a:r>
            <a:r>
              <a:rPr lang="en-US" sz="2800" dirty="0" err="1" smtClean="0">
                <a:latin typeface="UGent Panno Text" panose="02000506040000040003" pitchFamily="50" charset="0"/>
              </a:rPr>
              <a:t>en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nadelen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als</a:t>
            </a:r>
            <a:r>
              <a:rPr lang="en-US" sz="2800" dirty="0" smtClean="0">
                <a:latin typeface="UGent Panno Text" panose="02000506040000040003" pitchFamily="50" charset="0"/>
              </a:rPr>
              <a:t> </a:t>
            </a:r>
            <a:r>
              <a:rPr lang="en-US" sz="2800" dirty="0" err="1" smtClean="0">
                <a:latin typeface="UGent Panno Text" panose="02000506040000040003" pitchFamily="50" charset="0"/>
              </a:rPr>
              <a:t>lesgever</a:t>
            </a:r>
            <a:endParaRPr lang="en-US" sz="28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5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7936" t="22871" r="28509" b="11730"/>
          <a:stretch/>
        </p:blipFill>
        <p:spPr>
          <a:xfrm>
            <a:off x="823746" y="1421669"/>
            <a:ext cx="8269357" cy="47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5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Doel</a:t>
            </a:r>
            <a:r>
              <a:rPr lang="en-US" dirty="0" smtClean="0">
                <a:latin typeface="UGent Panno Text" panose="02000506040000040003" pitchFamily="50" charset="0"/>
              </a:rPr>
              <a:t> van </a:t>
            </a:r>
            <a:r>
              <a:rPr lang="en-US" dirty="0" err="1" smtClean="0">
                <a:latin typeface="UGent Panno Text" panose="02000506040000040003" pitchFamily="50" charset="0"/>
              </a:rPr>
              <a:t>deze</a:t>
            </a:r>
            <a:r>
              <a:rPr lang="en-US" dirty="0" smtClean="0">
                <a:latin typeface="UGent Panno Text" panose="02000506040000040003" pitchFamily="50" charset="0"/>
              </a:rPr>
              <a:t> workshop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Een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beeld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geven</a:t>
            </a:r>
            <a:r>
              <a:rPr lang="en-US" dirty="0" smtClean="0">
                <a:latin typeface="UGent Panno Text" panose="02000506040000040003" pitchFamily="50" charset="0"/>
              </a:rPr>
              <a:t> van hoe je </a:t>
            </a:r>
            <a:r>
              <a:rPr lang="en-US" dirty="0" err="1" smtClean="0">
                <a:latin typeface="UGent Panno Text" panose="02000506040000040003" pitchFamily="50" charset="0"/>
              </a:rPr>
              <a:t>als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cursisten</a:t>
            </a:r>
            <a:r>
              <a:rPr lang="en-US" dirty="0" smtClean="0">
                <a:latin typeface="UGent Panno Text" panose="02000506040000040003" pitchFamily="50" charset="0"/>
              </a:rPr>
              <a:t>/</a:t>
            </a:r>
            <a:r>
              <a:rPr lang="en-US" dirty="0" err="1" smtClean="0">
                <a:latin typeface="UGent Panno Text" panose="02000506040000040003" pitchFamily="50" charset="0"/>
              </a:rPr>
              <a:t>studenten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kan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stimuleren</a:t>
            </a:r>
            <a:r>
              <a:rPr lang="en-US" dirty="0" smtClean="0">
                <a:latin typeface="UGent Panno Text" panose="02000506040000040003" pitchFamily="50" charset="0"/>
              </a:rPr>
              <a:t> om op </a:t>
            </a:r>
            <a:r>
              <a:rPr lang="en-US" dirty="0" err="1" smtClean="0">
                <a:latin typeface="UGent Panno Text" panose="02000506040000040003" pitchFamily="50" charset="0"/>
              </a:rPr>
              <a:t>een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succesvolle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manier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werken</a:t>
            </a:r>
            <a:r>
              <a:rPr lang="en-US" dirty="0" smtClean="0">
                <a:latin typeface="UGent Panno Text" panose="02000506040000040003" pitchFamily="50" charset="0"/>
              </a:rPr>
              <a:t> in </a:t>
            </a:r>
            <a:r>
              <a:rPr lang="en-US" dirty="0" err="1" smtClean="0">
                <a:latin typeface="UGent Panno Text" panose="02000506040000040003" pitchFamily="50" charset="0"/>
              </a:rPr>
              <a:t>een</a:t>
            </a:r>
            <a:r>
              <a:rPr lang="en-US" dirty="0" smtClean="0">
                <a:latin typeface="UGent Panno Text" panose="02000506040000040003" pitchFamily="50" charset="0"/>
              </a:rPr>
              <a:t> blended </a:t>
            </a:r>
            <a:r>
              <a:rPr lang="en-US" dirty="0" err="1" smtClean="0">
                <a:latin typeface="UGent Panno Text" panose="02000506040000040003" pitchFamily="50" charset="0"/>
              </a:rPr>
              <a:t>leeromgeving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Inspireren</a:t>
            </a:r>
            <a:r>
              <a:rPr lang="en-US" dirty="0" smtClean="0">
                <a:latin typeface="UGent Panno Text" panose="02000506040000040003" pitchFamily="50" charset="0"/>
              </a:rPr>
              <a:t> op basis van </a:t>
            </a:r>
            <a:r>
              <a:rPr lang="en-US" dirty="0" err="1" smtClean="0">
                <a:latin typeface="UGent Panno Text" panose="02000506040000040003" pitchFamily="50" charset="0"/>
              </a:rPr>
              <a:t>onderzoek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praktijkvoorbeelden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smtClean="0">
                <a:latin typeface="UGent Panno Text" panose="02000506040000040003" pitchFamily="50" charset="0"/>
              </a:rPr>
              <a:t>In </a:t>
            </a:r>
            <a:r>
              <a:rPr lang="en-US" dirty="0" err="1" smtClean="0">
                <a:latin typeface="UGent Panno Text" panose="02000506040000040003" pitchFamily="50" charset="0"/>
              </a:rPr>
              <a:t>gesprek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gaan</a:t>
            </a:r>
            <a:r>
              <a:rPr lang="en-US" dirty="0" smtClean="0">
                <a:latin typeface="UGent Panno Text" panose="02000506040000040003" pitchFamily="50" charset="0"/>
              </a:rPr>
              <a:t> met </a:t>
            </a:r>
            <a:r>
              <a:rPr lang="en-US" dirty="0" err="1" smtClean="0">
                <a:latin typeface="UGent Panno Text" panose="02000506040000040003" pitchFamily="50" charset="0"/>
              </a:rPr>
              <a:t>elkaar</a:t>
            </a:r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94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latin typeface="UGent Panno Text" panose="02000506040000040003" pitchFamily="50" charset="0"/>
              </a:rPr>
              <a:t> de slag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01275" y="1825625"/>
            <a:ext cx="5181600" cy="435133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Opdracht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>
                <a:latin typeface="UGent Panno Text" panose="02000506040000040003" pitchFamily="50" charset="0"/>
              </a:rPr>
              <a:t>4</a:t>
            </a:r>
            <a:r>
              <a:rPr lang="en-US" dirty="0" smtClean="0">
                <a:latin typeface="UGent Panno Text" panose="02000506040000040003" pitchFamily="50" charset="0"/>
              </a:rPr>
              <a:t>: </a:t>
            </a:r>
            <a:r>
              <a:rPr lang="en-US" dirty="0" err="1" smtClean="0">
                <a:latin typeface="UGent Panno Text" panose="02000506040000040003" pitchFamily="50" charset="0"/>
              </a:rPr>
              <a:t>eigen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leermateriaal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457200" lvl="1" indent="0">
              <a:buNone/>
            </a:pP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Hoe </a:t>
            </a:r>
            <a:r>
              <a:rPr lang="en-US" dirty="0" err="1" smtClean="0">
                <a:latin typeface="UGent Panno Text" panose="02000506040000040003" pitchFamily="50" charset="0"/>
              </a:rPr>
              <a:t>gaan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jullie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bevorderen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tijdens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5124" name="Picture 4" descr="Afbeeldingsresultaat voor aan de s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83" y="4299630"/>
            <a:ext cx="2732005" cy="14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68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UGent Panno Text" panose="02000506040000040003" pitchFamily="50" charset="0"/>
              </a:rPr>
              <a:t>Tot slot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8000"/>
            <a:ext cx="10515600" cy="47516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Ontwerpen</a:t>
            </a:r>
            <a:r>
              <a:rPr lang="en-US" dirty="0" smtClean="0">
                <a:latin typeface="UGent Panno Text" panose="02000506040000040003" pitchFamily="50" charset="0"/>
              </a:rPr>
              <a:t> van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Individuele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verantwoordelijkheid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Wederzijdse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afhankelijkheid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uitlokken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Verschillende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vormen</a:t>
            </a:r>
            <a:r>
              <a:rPr lang="en-US" dirty="0" smtClean="0">
                <a:latin typeface="UGent Panno Text" panose="02000506040000040003" pitchFamily="50" charset="0"/>
              </a:rPr>
              <a:t> om het </a:t>
            </a:r>
            <a:r>
              <a:rPr lang="en-US" dirty="0" err="1" smtClean="0">
                <a:latin typeface="UGent Panno Text" panose="02000506040000040003" pitchFamily="50" charset="0"/>
              </a:rPr>
              <a:t>groepswerk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organiseren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Richtlijnen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omtrent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samenwerking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formuleren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err="1" smtClean="0">
                <a:latin typeface="UGent Panno Text" panose="02000506040000040003" pitchFamily="50" charset="0"/>
              </a:rPr>
              <a:t>Verwachtingen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verduidelijken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ð"/>
            </a:pPr>
            <a:r>
              <a:rPr lang="en-US" dirty="0" err="1" smtClean="0">
                <a:latin typeface="UGent Panno Text" panose="02000506040000040003" pitchFamily="50" charset="0"/>
              </a:rPr>
              <a:t>Samenwerking</a:t>
            </a:r>
            <a:endParaRPr lang="en-US" dirty="0">
              <a:latin typeface="UGent Panno Text" panose="02000506040000040003" pitchFamily="50" charset="0"/>
            </a:endParaRPr>
          </a:p>
          <a:p>
            <a:pPr lvl="2">
              <a:buFont typeface="Wingdings" panose="05000000000000000000" pitchFamily="2" charset="2"/>
              <a:buChar char="ð"/>
            </a:pP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Rollen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toewijzen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tijdens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bevorderen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Proactieve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>
                <a:latin typeface="UGent Panno Text" panose="02000506040000040003" pitchFamily="50" charset="0"/>
              </a:rPr>
              <a:t>houding</a:t>
            </a:r>
            <a:r>
              <a:rPr lang="en-US" dirty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Observeer</a:t>
            </a:r>
            <a:r>
              <a:rPr lang="en-US" dirty="0" smtClean="0">
                <a:latin typeface="UGent Panno Text" panose="02000506040000040003" pitchFamily="50" charset="0"/>
              </a:rPr>
              <a:t> &amp; </a:t>
            </a:r>
            <a:r>
              <a:rPr lang="en-US" dirty="0" err="1" smtClean="0">
                <a:latin typeface="UGent Panno Text" panose="02000506040000040003" pitchFamily="50" charset="0"/>
              </a:rPr>
              <a:t>faciliteer</a:t>
            </a:r>
            <a:endParaRPr lang="en-US" dirty="0">
              <a:latin typeface="UGent Panno Text" panose="02000506040000040003" pitchFamily="50" charset="0"/>
            </a:endParaRPr>
          </a:p>
          <a:p>
            <a:pPr marL="971550" lvl="1" indent="-514350">
              <a:buAutoNum type="arabicPeriod"/>
            </a:pP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5" name="Picture 6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971">
            <a:off x="7853257" y="2136671"/>
            <a:ext cx="3769269" cy="2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43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Reflectiemoment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UGent Panno Text" panose="02000506040000040003" pitchFamily="50" charset="0"/>
              </a:rPr>
              <a:t>Wat neem </a:t>
            </a:r>
            <a:r>
              <a:rPr lang="en-US" dirty="0" err="1" smtClean="0">
                <a:latin typeface="UGent Panno Text" panose="02000506040000040003" pitchFamily="50" charset="0"/>
              </a:rPr>
              <a:t>ik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mee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r>
              <a:rPr lang="en-US" dirty="0" smtClean="0">
                <a:latin typeface="UGent Panno Text" panose="02000506040000040003" pitchFamily="50" charset="0"/>
              </a:rPr>
              <a:t>Wat </a:t>
            </a:r>
            <a:r>
              <a:rPr lang="en-US" dirty="0" err="1" smtClean="0">
                <a:latin typeface="UGent Panno Text" panose="02000506040000040003" pitchFamily="50" charset="0"/>
              </a:rPr>
              <a:t>moeten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anderen</a:t>
            </a:r>
            <a:r>
              <a:rPr lang="en-US" dirty="0" smtClean="0">
                <a:latin typeface="UGent Panno Text" panose="02000506040000040003" pitchFamily="50" charset="0"/>
              </a:rPr>
              <a:t> over </a:t>
            </a:r>
            <a:r>
              <a:rPr lang="en-US" dirty="0" err="1" smtClean="0">
                <a:latin typeface="UGent Panno Text" panose="02000506040000040003" pitchFamily="50" charset="0"/>
              </a:rPr>
              <a:t>deze</a:t>
            </a:r>
            <a:r>
              <a:rPr lang="en-US" smtClean="0">
                <a:latin typeface="UGent Panno Text" panose="02000506040000040003" pitchFamily="50" charset="0"/>
              </a:rPr>
              <a:t> workshop </a:t>
            </a:r>
            <a:r>
              <a:rPr lang="en-US" dirty="0" err="1" smtClean="0">
                <a:latin typeface="UGent Panno Text" panose="02000506040000040003" pitchFamily="50" charset="0"/>
              </a:rPr>
              <a:t>weten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4098" name="Picture 2" descr="Afbeeldingsresultaat voor reflec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98" y="1312279"/>
            <a:ext cx="3514524" cy="47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21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125026" y="513347"/>
            <a:ext cx="6066974" cy="5807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657474" y="2140723"/>
            <a:ext cx="5103311" cy="12079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273"/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@</a:t>
            </a:r>
            <a:r>
              <a:rPr lang="nl-NL" sz="1800" dirty="0" err="1" smtClean="0">
                <a:solidFill>
                  <a:schemeClr val="tx1"/>
                </a:solidFill>
                <a:latin typeface="UGent Panno Text" panose="02000506040000040003" pitchFamily="50" charset="0"/>
              </a:rPr>
              <a:t>BoelensRuth</a:t>
            </a:r>
            <a:r>
              <a:rPr lang="nl-NL" sz="18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NL" sz="18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NL" sz="18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Ruth Boelens</a:t>
            </a:r>
            <a:endParaRPr lang="nl-NL" sz="1800" dirty="0">
              <a:solidFill>
                <a:schemeClr val="tx1"/>
              </a:solidFill>
              <a:latin typeface="UGent Panno Text" panose="02000506040000040003" pitchFamily="50" charset="0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84" y="882317"/>
            <a:ext cx="6015790" cy="5261810"/>
          </a:xfrm>
          <a:solidFill>
            <a:schemeClr val="bg1"/>
          </a:solidFill>
        </p:spPr>
        <p:txBody>
          <a:bodyPr/>
          <a:lstStyle/>
          <a:p>
            <a:r>
              <a:rPr lang="nl-BE" sz="32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32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32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32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32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32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32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Ruth Boelens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Doctoraatsbursaal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</a:t>
            </a:r>
            <a:r>
              <a:rPr lang="nl-BE" sz="2000" cap="all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VAKGROEP ONDERWIJSKUNDE</a:t>
            </a:r>
            <a:r>
              <a:rPr lang="nl-BE" sz="2000" cap="all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cap="all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E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>	</a:t>
            </a: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Ruth.Boelens@ugent.be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T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>	+32 9 </a:t>
            </a: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331 03 19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 smtClean="0">
                <a:solidFill>
                  <a:schemeClr val="tx1"/>
                </a:solidFill>
                <a:latin typeface="UGent Panno Text" panose="02000506040000040003" pitchFamily="50" charset="0"/>
              </a:rPr>
              <a:t>	www.tecolab.ugent.be/ruth</a:t>
            </a: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  <a:t/>
            </a:r>
            <a:br>
              <a:rPr lang="nl-BE" sz="2000" dirty="0">
                <a:solidFill>
                  <a:schemeClr val="tx1"/>
                </a:solidFill>
                <a:latin typeface="UGent Panno Text" panose="02000506040000040003" pitchFamily="50" charset="0"/>
              </a:rPr>
            </a:br>
            <a:endParaRPr lang="nl-BE" sz="2000" dirty="0">
              <a:solidFill>
                <a:schemeClr val="tx1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6" y="2526035"/>
            <a:ext cx="197168" cy="2507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7" y="2894971"/>
            <a:ext cx="197168" cy="1971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6957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Bronnen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dirty="0">
                <a:latin typeface="UGent Panno Text" panose="02000506040000040003" pitchFamily="50" charset="0"/>
              </a:rPr>
              <a:t>De Wever, B., Schellens, T., Valcke, M., &amp; Van Keer, H. (2006). Content analysis </a:t>
            </a:r>
            <a:r>
              <a:rPr lang="nl-BE" dirty="0" err="1">
                <a:latin typeface="UGent Panno Text" panose="02000506040000040003" pitchFamily="50" charset="0"/>
              </a:rPr>
              <a:t>schemes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to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analyze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transcripts</a:t>
            </a:r>
            <a:r>
              <a:rPr lang="nl-BE" dirty="0">
                <a:latin typeface="UGent Panno Text" panose="02000506040000040003" pitchFamily="50" charset="0"/>
              </a:rPr>
              <a:t> of online </a:t>
            </a:r>
            <a:r>
              <a:rPr lang="nl-BE" dirty="0" err="1">
                <a:latin typeface="UGent Panno Text" panose="02000506040000040003" pitchFamily="50" charset="0"/>
              </a:rPr>
              <a:t>asynchronous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discussion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groups</a:t>
            </a:r>
            <a:r>
              <a:rPr lang="nl-BE" dirty="0">
                <a:latin typeface="UGent Panno Text" panose="02000506040000040003" pitchFamily="50" charset="0"/>
              </a:rPr>
              <a:t>: A review. </a:t>
            </a:r>
            <a:r>
              <a:rPr lang="nl-BE" i="1" dirty="0">
                <a:latin typeface="UGent Panno Text" panose="02000506040000040003" pitchFamily="50" charset="0"/>
              </a:rPr>
              <a:t>Computers </a:t>
            </a:r>
            <a:r>
              <a:rPr lang="nl-BE" i="1" dirty="0" err="1">
                <a:latin typeface="UGent Panno Text" panose="02000506040000040003" pitchFamily="50" charset="0"/>
              </a:rPr>
              <a:t>and</a:t>
            </a:r>
            <a:r>
              <a:rPr lang="nl-BE" i="1" dirty="0">
                <a:latin typeface="UGent Panno Text" panose="02000506040000040003" pitchFamily="50" charset="0"/>
              </a:rPr>
              <a:t> </a:t>
            </a:r>
            <a:r>
              <a:rPr lang="nl-BE" i="1" dirty="0" err="1">
                <a:latin typeface="UGent Panno Text" panose="02000506040000040003" pitchFamily="50" charset="0"/>
              </a:rPr>
              <a:t>Education</a:t>
            </a:r>
            <a:r>
              <a:rPr lang="nl-BE" dirty="0">
                <a:latin typeface="UGent Panno Text" panose="02000506040000040003" pitchFamily="50" charset="0"/>
              </a:rPr>
              <a:t>, </a:t>
            </a:r>
            <a:r>
              <a:rPr lang="nl-BE" i="1" dirty="0">
                <a:latin typeface="UGent Panno Text" panose="02000506040000040003" pitchFamily="50" charset="0"/>
              </a:rPr>
              <a:t>46</a:t>
            </a:r>
            <a:r>
              <a:rPr lang="nl-BE" dirty="0">
                <a:latin typeface="UGent Panno Text" panose="02000506040000040003" pitchFamily="50" charset="0"/>
              </a:rPr>
              <a:t>, 6–28. http://doi.org/10.1016/j.compedu.2005.04.005</a:t>
            </a:r>
          </a:p>
          <a:p>
            <a:r>
              <a:rPr lang="nl-BE" dirty="0">
                <a:latin typeface="UGent Panno Text" panose="02000506040000040003" pitchFamily="50" charset="0"/>
              </a:rPr>
              <a:t>De Wever, B., Van Keer, H., Schellens, T., &amp; Valcke, M. (2010). </a:t>
            </a:r>
            <a:r>
              <a:rPr lang="nl-BE" dirty="0" err="1">
                <a:latin typeface="UGent Panno Text" panose="02000506040000040003" pitchFamily="50" charset="0"/>
              </a:rPr>
              <a:t>Roles</a:t>
            </a:r>
            <a:r>
              <a:rPr lang="nl-BE" dirty="0">
                <a:latin typeface="UGent Panno Text" panose="02000506040000040003" pitchFamily="50" charset="0"/>
              </a:rPr>
              <a:t> as a </a:t>
            </a:r>
            <a:r>
              <a:rPr lang="nl-BE" dirty="0" err="1">
                <a:latin typeface="UGent Panno Text" panose="02000506040000040003" pitchFamily="50" charset="0"/>
              </a:rPr>
              <a:t>structuring</a:t>
            </a:r>
            <a:r>
              <a:rPr lang="nl-BE" dirty="0">
                <a:latin typeface="UGent Panno Text" panose="02000506040000040003" pitchFamily="50" charset="0"/>
              </a:rPr>
              <a:t> tool in online </a:t>
            </a:r>
            <a:r>
              <a:rPr lang="nl-BE" dirty="0" err="1">
                <a:latin typeface="UGent Panno Text" panose="02000506040000040003" pitchFamily="50" charset="0"/>
              </a:rPr>
              <a:t>discussion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groups</a:t>
            </a:r>
            <a:r>
              <a:rPr lang="nl-BE" dirty="0">
                <a:latin typeface="UGent Panno Text" panose="02000506040000040003" pitchFamily="50" charset="0"/>
              </a:rPr>
              <a:t>: The </a:t>
            </a:r>
            <a:r>
              <a:rPr lang="nl-BE" dirty="0" err="1">
                <a:latin typeface="UGent Panno Text" panose="02000506040000040003" pitchFamily="50" charset="0"/>
              </a:rPr>
              <a:t>differential</a:t>
            </a:r>
            <a:r>
              <a:rPr lang="nl-BE" dirty="0">
                <a:latin typeface="UGent Panno Text" panose="02000506040000040003" pitchFamily="50" charset="0"/>
              </a:rPr>
              <a:t> impact of different </a:t>
            </a:r>
            <a:r>
              <a:rPr lang="nl-BE" dirty="0" err="1">
                <a:latin typeface="UGent Panno Text" panose="02000506040000040003" pitchFamily="50" charset="0"/>
              </a:rPr>
              <a:t>roles</a:t>
            </a:r>
            <a:r>
              <a:rPr lang="nl-BE" dirty="0">
                <a:latin typeface="UGent Panno Text" panose="02000506040000040003" pitchFamily="50" charset="0"/>
              </a:rPr>
              <a:t> on </a:t>
            </a:r>
            <a:r>
              <a:rPr lang="nl-BE" dirty="0" err="1">
                <a:latin typeface="UGent Panno Text" panose="02000506040000040003" pitchFamily="50" charset="0"/>
              </a:rPr>
              <a:t>social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knowledge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construction</a:t>
            </a:r>
            <a:r>
              <a:rPr lang="nl-BE" dirty="0">
                <a:latin typeface="UGent Panno Text" panose="02000506040000040003" pitchFamily="50" charset="0"/>
              </a:rPr>
              <a:t>. </a:t>
            </a:r>
            <a:r>
              <a:rPr lang="nl-BE" i="1" dirty="0">
                <a:latin typeface="UGent Panno Text" panose="02000506040000040003" pitchFamily="50" charset="0"/>
              </a:rPr>
              <a:t>Computers in Human </a:t>
            </a:r>
            <a:r>
              <a:rPr lang="nl-BE" i="1" dirty="0" err="1">
                <a:latin typeface="UGent Panno Text" panose="02000506040000040003" pitchFamily="50" charset="0"/>
              </a:rPr>
              <a:t>Behavior</a:t>
            </a:r>
            <a:r>
              <a:rPr lang="nl-BE" dirty="0">
                <a:latin typeface="UGent Panno Text" panose="02000506040000040003" pitchFamily="50" charset="0"/>
              </a:rPr>
              <a:t>, </a:t>
            </a:r>
            <a:r>
              <a:rPr lang="nl-BE" i="1" dirty="0">
                <a:latin typeface="UGent Panno Text" panose="02000506040000040003" pitchFamily="50" charset="0"/>
              </a:rPr>
              <a:t>26</a:t>
            </a:r>
            <a:r>
              <a:rPr lang="nl-BE" dirty="0">
                <a:latin typeface="UGent Panno Text" panose="02000506040000040003" pitchFamily="50" charset="0"/>
              </a:rPr>
              <a:t>(4), 516–523. http://doi.org/10.1016/j.chb.2009.08.008</a:t>
            </a:r>
          </a:p>
          <a:p>
            <a:r>
              <a:rPr lang="nl-BE" dirty="0" err="1">
                <a:latin typeface="UGent Panno Text" panose="02000506040000040003" pitchFamily="50" charset="0"/>
              </a:rPr>
              <a:t>Gunawardena</a:t>
            </a:r>
            <a:r>
              <a:rPr lang="nl-BE" dirty="0">
                <a:latin typeface="UGent Panno Text" panose="02000506040000040003" pitchFamily="50" charset="0"/>
              </a:rPr>
              <a:t>, C. N., Lowe, C. A., &amp; Anderson, T. (1997). Analysis of a </a:t>
            </a:r>
            <a:r>
              <a:rPr lang="nl-BE" dirty="0" err="1">
                <a:latin typeface="UGent Panno Text" panose="02000506040000040003" pitchFamily="50" charset="0"/>
              </a:rPr>
              <a:t>global</a:t>
            </a:r>
            <a:r>
              <a:rPr lang="nl-BE" dirty="0">
                <a:latin typeface="UGent Panno Text" panose="02000506040000040003" pitchFamily="50" charset="0"/>
              </a:rPr>
              <a:t> online </a:t>
            </a:r>
            <a:r>
              <a:rPr lang="nl-BE" dirty="0" err="1">
                <a:latin typeface="UGent Panno Text" panose="02000506040000040003" pitchFamily="50" charset="0"/>
              </a:rPr>
              <a:t>debate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and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the</a:t>
            </a:r>
            <a:r>
              <a:rPr lang="nl-BE" dirty="0">
                <a:latin typeface="UGent Panno Text" panose="02000506040000040003" pitchFamily="50" charset="0"/>
              </a:rPr>
              <a:t> development of </a:t>
            </a:r>
            <a:r>
              <a:rPr lang="nl-BE" dirty="0" err="1">
                <a:latin typeface="UGent Panno Text" panose="02000506040000040003" pitchFamily="50" charset="0"/>
              </a:rPr>
              <a:t>an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interaction</a:t>
            </a:r>
            <a:r>
              <a:rPr lang="nl-BE" dirty="0">
                <a:latin typeface="UGent Panno Text" panose="02000506040000040003" pitchFamily="50" charset="0"/>
              </a:rPr>
              <a:t> analysis model </a:t>
            </a:r>
            <a:r>
              <a:rPr lang="nl-BE" dirty="0" err="1">
                <a:latin typeface="UGent Panno Text" panose="02000506040000040003" pitchFamily="50" charset="0"/>
              </a:rPr>
              <a:t>for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examining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social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construction</a:t>
            </a:r>
            <a:r>
              <a:rPr lang="nl-BE" dirty="0">
                <a:latin typeface="UGent Panno Text" panose="02000506040000040003" pitchFamily="50" charset="0"/>
              </a:rPr>
              <a:t> of </a:t>
            </a:r>
            <a:r>
              <a:rPr lang="nl-BE" dirty="0" err="1">
                <a:latin typeface="UGent Panno Text" panose="02000506040000040003" pitchFamily="50" charset="0"/>
              </a:rPr>
              <a:t>knowledge</a:t>
            </a:r>
            <a:r>
              <a:rPr lang="nl-BE" dirty="0">
                <a:latin typeface="UGent Panno Text" panose="02000506040000040003" pitchFamily="50" charset="0"/>
              </a:rPr>
              <a:t> in computer </a:t>
            </a:r>
            <a:r>
              <a:rPr lang="nl-BE" dirty="0" err="1">
                <a:latin typeface="UGent Panno Text" panose="02000506040000040003" pitchFamily="50" charset="0"/>
              </a:rPr>
              <a:t>conferencing</a:t>
            </a:r>
            <a:r>
              <a:rPr lang="nl-BE" dirty="0">
                <a:latin typeface="UGent Panno Text" panose="02000506040000040003" pitchFamily="50" charset="0"/>
              </a:rPr>
              <a:t>. </a:t>
            </a:r>
            <a:r>
              <a:rPr lang="nl-BE" i="1" dirty="0">
                <a:latin typeface="UGent Panno Text" panose="02000506040000040003" pitchFamily="50" charset="0"/>
              </a:rPr>
              <a:t>Journal of </a:t>
            </a:r>
            <a:r>
              <a:rPr lang="nl-BE" i="1" dirty="0" err="1">
                <a:latin typeface="UGent Panno Text" panose="02000506040000040003" pitchFamily="50" charset="0"/>
              </a:rPr>
              <a:t>Educational</a:t>
            </a:r>
            <a:r>
              <a:rPr lang="nl-BE" i="1" dirty="0">
                <a:latin typeface="UGent Panno Text" panose="02000506040000040003" pitchFamily="50" charset="0"/>
              </a:rPr>
              <a:t> Computing Research</a:t>
            </a:r>
            <a:r>
              <a:rPr lang="nl-BE" dirty="0">
                <a:latin typeface="UGent Panno Text" panose="02000506040000040003" pitchFamily="50" charset="0"/>
              </a:rPr>
              <a:t>, </a:t>
            </a:r>
            <a:r>
              <a:rPr lang="nl-BE" i="1" dirty="0">
                <a:latin typeface="UGent Panno Text" panose="02000506040000040003" pitchFamily="50" charset="0"/>
              </a:rPr>
              <a:t>17</a:t>
            </a:r>
            <a:r>
              <a:rPr lang="nl-BE" dirty="0">
                <a:latin typeface="UGent Panno Text" panose="02000506040000040003" pitchFamily="50" charset="0"/>
              </a:rPr>
              <a:t>(4), 397–431. http://</a:t>
            </a:r>
            <a:r>
              <a:rPr lang="nl-BE" dirty="0" smtClean="0">
                <a:latin typeface="UGent Panno Text" panose="02000506040000040003" pitchFamily="50" charset="0"/>
              </a:rPr>
              <a:t>doi.org/10.2190/7MQV-X9UJ-C7Q3-NRAG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>
                <a:latin typeface="UGent Panno Text" panose="02000506040000040003" pitchFamily="50" charset="0"/>
              </a:rPr>
              <a:t>Johnson, D. W., &amp; Johnson, R. T. (1999). Making cooperative learning work. Theory into Practice, 38, 67-73. </a:t>
            </a:r>
            <a:r>
              <a:rPr lang="en-US" dirty="0" err="1">
                <a:latin typeface="UGent Panno Text" panose="02000506040000040003" pitchFamily="50" charset="0"/>
              </a:rPr>
              <a:t>Opgehaald</a:t>
            </a:r>
            <a:r>
              <a:rPr lang="en-US" dirty="0">
                <a:latin typeface="UGent Panno Text" panose="02000506040000040003" pitchFamily="50" charset="0"/>
              </a:rPr>
              <a:t> van http://enlearn.pbworks.com/f/Johnson+%26+Johnson+1999.pdf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Lesmateriaal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psychopedagogische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competentie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academiejaar</a:t>
            </a:r>
            <a:r>
              <a:rPr lang="en-US" dirty="0" smtClean="0">
                <a:latin typeface="UGent Panno Text" panose="02000506040000040003" pitchFamily="50" charset="0"/>
              </a:rPr>
              <a:t> 2016-2017. </a:t>
            </a:r>
            <a:r>
              <a:rPr lang="en-US" dirty="0" err="1" smtClean="0">
                <a:latin typeface="UGent Panno Text" panose="02000506040000040003" pitchFamily="50" charset="0"/>
              </a:rPr>
              <a:t>Lesgever</a:t>
            </a:r>
            <a:r>
              <a:rPr lang="en-US" dirty="0" smtClean="0">
                <a:latin typeface="UGent Panno Text" panose="02000506040000040003" pitchFamily="50" charset="0"/>
              </a:rPr>
              <a:t>: Els Dejonghe, ism. Ruth Boelens</a:t>
            </a:r>
          </a:p>
          <a:p>
            <a:r>
              <a:rPr lang="en-US" dirty="0" err="1">
                <a:latin typeface="UGent Panno Text" panose="02000506040000040003" pitchFamily="50" charset="0"/>
              </a:rPr>
              <a:t>Mayordomo</a:t>
            </a:r>
            <a:r>
              <a:rPr lang="en-US" dirty="0">
                <a:latin typeface="UGent Panno Text" panose="02000506040000040003" pitchFamily="50" charset="0"/>
              </a:rPr>
              <a:t>, R. M., &amp; </a:t>
            </a:r>
            <a:r>
              <a:rPr lang="en-US" dirty="0" err="1">
                <a:latin typeface="UGent Panno Text" panose="02000506040000040003" pitchFamily="50" charset="0"/>
              </a:rPr>
              <a:t>Onrubia</a:t>
            </a:r>
            <a:r>
              <a:rPr lang="en-US" dirty="0">
                <a:latin typeface="UGent Panno Text" panose="02000506040000040003" pitchFamily="50" charset="0"/>
              </a:rPr>
              <a:t>, J. (2015). Work coordination and collaborative knowledge construction in a small group collaborative virtual task. </a:t>
            </a:r>
            <a:r>
              <a:rPr lang="en-US" i="1" dirty="0">
                <a:latin typeface="UGent Panno Text" panose="02000506040000040003" pitchFamily="50" charset="0"/>
              </a:rPr>
              <a:t>The Internet and Higher Education</a:t>
            </a:r>
            <a:r>
              <a:rPr lang="en-US" dirty="0">
                <a:latin typeface="UGent Panno Text" panose="02000506040000040003" pitchFamily="50" charset="0"/>
              </a:rPr>
              <a:t>, </a:t>
            </a:r>
            <a:r>
              <a:rPr lang="en-US" i="1" dirty="0">
                <a:latin typeface="UGent Panno Text" panose="02000506040000040003" pitchFamily="50" charset="0"/>
              </a:rPr>
              <a:t>25</a:t>
            </a:r>
            <a:r>
              <a:rPr lang="en-US" dirty="0">
                <a:latin typeface="UGent Panno Text" panose="02000506040000040003" pitchFamily="50" charset="0"/>
              </a:rPr>
              <a:t>, 96–104. http://doi.org/10.1016/j.iheduc.2015.02.003</a:t>
            </a:r>
          </a:p>
          <a:p>
            <a:r>
              <a:rPr lang="nl-BE" dirty="0" err="1">
                <a:latin typeface="UGent Panno Text" panose="02000506040000040003" pitchFamily="50" charset="0"/>
              </a:rPr>
              <a:t>Onrubia</a:t>
            </a:r>
            <a:r>
              <a:rPr lang="nl-BE" dirty="0">
                <a:latin typeface="UGent Panno Text" panose="02000506040000040003" pitchFamily="50" charset="0"/>
              </a:rPr>
              <a:t>, J., &amp; Engel, A. (2012). The </a:t>
            </a:r>
            <a:r>
              <a:rPr lang="nl-BE" dirty="0" err="1">
                <a:latin typeface="UGent Panno Text" panose="02000506040000040003" pitchFamily="50" charset="0"/>
              </a:rPr>
              <a:t>role</a:t>
            </a:r>
            <a:r>
              <a:rPr lang="nl-BE" dirty="0">
                <a:latin typeface="UGent Panno Text" panose="02000506040000040003" pitchFamily="50" charset="0"/>
              </a:rPr>
              <a:t> of teacher assistance on </a:t>
            </a:r>
            <a:r>
              <a:rPr lang="nl-BE" dirty="0" err="1">
                <a:latin typeface="UGent Panno Text" panose="02000506040000040003" pitchFamily="50" charset="0"/>
              </a:rPr>
              <a:t>the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effects</a:t>
            </a:r>
            <a:r>
              <a:rPr lang="nl-BE" dirty="0">
                <a:latin typeface="UGent Panno Text" panose="02000506040000040003" pitchFamily="50" charset="0"/>
              </a:rPr>
              <a:t> of a macro-script in </a:t>
            </a:r>
            <a:r>
              <a:rPr lang="nl-BE" dirty="0" err="1">
                <a:latin typeface="UGent Panno Text" panose="02000506040000040003" pitchFamily="50" charset="0"/>
              </a:rPr>
              <a:t>collaborative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writing</a:t>
            </a:r>
            <a:r>
              <a:rPr lang="nl-BE" dirty="0">
                <a:latin typeface="UGent Panno Text" panose="02000506040000040003" pitchFamily="50" charset="0"/>
              </a:rPr>
              <a:t> </a:t>
            </a:r>
            <a:r>
              <a:rPr lang="nl-BE" dirty="0" err="1">
                <a:latin typeface="UGent Panno Text" panose="02000506040000040003" pitchFamily="50" charset="0"/>
              </a:rPr>
              <a:t>tasks</a:t>
            </a:r>
            <a:r>
              <a:rPr lang="nl-BE" dirty="0">
                <a:latin typeface="UGent Panno Text" panose="02000506040000040003" pitchFamily="50" charset="0"/>
              </a:rPr>
              <a:t>. </a:t>
            </a:r>
            <a:r>
              <a:rPr lang="nl-BE" i="1" dirty="0">
                <a:latin typeface="UGent Panno Text" panose="02000506040000040003" pitchFamily="50" charset="0"/>
              </a:rPr>
              <a:t>International Journal of Computer-</a:t>
            </a:r>
            <a:r>
              <a:rPr lang="nl-BE" i="1" dirty="0" err="1">
                <a:latin typeface="UGent Panno Text" panose="02000506040000040003" pitchFamily="50" charset="0"/>
              </a:rPr>
              <a:t>Supported</a:t>
            </a:r>
            <a:r>
              <a:rPr lang="nl-BE" i="1" dirty="0">
                <a:latin typeface="UGent Panno Text" panose="02000506040000040003" pitchFamily="50" charset="0"/>
              </a:rPr>
              <a:t> </a:t>
            </a:r>
            <a:r>
              <a:rPr lang="nl-BE" i="1" dirty="0" err="1">
                <a:latin typeface="UGent Panno Text" panose="02000506040000040003" pitchFamily="50" charset="0"/>
              </a:rPr>
              <a:t>Collaborative</a:t>
            </a:r>
            <a:r>
              <a:rPr lang="nl-BE" i="1" dirty="0">
                <a:latin typeface="UGent Panno Text" panose="02000506040000040003" pitchFamily="50" charset="0"/>
              </a:rPr>
              <a:t> Learning</a:t>
            </a:r>
            <a:r>
              <a:rPr lang="nl-BE" dirty="0">
                <a:latin typeface="UGent Panno Text" panose="02000506040000040003" pitchFamily="50" charset="0"/>
              </a:rPr>
              <a:t>, </a:t>
            </a:r>
            <a:r>
              <a:rPr lang="nl-BE" i="1" dirty="0">
                <a:latin typeface="UGent Panno Text" panose="02000506040000040003" pitchFamily="50" charset="0"/>
              </a:rPr>
              <a:t>7</a:t>
            </a:r>
            <a:r>
              <a:rPr lang="nl-BE" dirty="0">
                <a:latin typeface="UGent Panno Text" panose="02000506040000040003" pitchFamily="50" charset="0"/>
              </a:rPr>
              <a:t>(1), 161–186. http://doi.org/10.1007/s11412-011-9125-9</a:t>
            </a:r>
          </a:p>
          <a:p>
            <a:r>
              <a:rPr lang="nl-BE" sz="2900" dirty="0">
                <a:latin typeface="UGent Panno Text" panose="02000506040000040003" pitchFamily="50" charset="0"/>
              </a:rPr>
              <a:t>Rummel, N., </a:t>
            </a:r>
            <a:r>
              <a:rPr lang="nl-BE" sz="2900" dirty="0" err="1">
                <a:latin typeface="UGent Panno Text" panose="02000506040000040003" pitchFamily="50" charset="0"/>
              </a:rPr>
              <a:t>Spada</a:t>
            </a:r>
            <a:r>
              <a:rPr lang="nl-BE" sz="2900" dirty="0">
                <a:latin typeface="UGent Panno Text" panose="02000506040000040003" pitchFamily="50" charset="0"/>
              </a:rPr>
              <a:t>, H., &amp; </a:t>
            </a:r>
            <a:r>
              <a:rPr lang="nl-BE" sz="2900" dirty="0" err="1">
                <a:latin typeface="UGent Panno Text" panose="02000506040000040003" pitchFamily="50" charset="0"/>
              </a:rPr>
              <a:t>Hauser</a:t>
            </a:r>
            <a:r>
              <a:rPr lang="nl-BE" sz="2900" dirty="0">
                <a:latin typeface="UGent Panno Text" panose="02000506040000040003" pitchFamily="50" charset="0"/>
              </a:rPr>
              <a:t>, S. (2009). Learning </a:t>
            </a:r>
            <a:r>
              <a:rPr lang="nl-BE" sz="2900" dirty="0" err="1">
                <a:latin typeface="UGent Panno Text" panose="02000506040000040003" pitchFamily="50" charset="0"/>
              </a:rPr>
              <a:t>to</a:t>
            </a:r>
            <a:r>
              <a:rPr lang="nl-BE" sz="2900" dirty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collaborate</a:t>
            </a:r>
            <a:r>
              <a:rPr lang="nl-BE" sz="2900" dirty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while</a:t>
            </a:r>
            <a:r>
              <a:rPr lang="nl-BE" sz="2900" dirty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being</a:t>
            </a:r>
            <a:r>
              <a:rPr lang="nl-BE" sz="2900" dirty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scripted</a:t>
            </a:r>
            <a:r>
              <a:rPr lang="nl-BE" sz="2900" dirty="0">
                <a:latin typeface="UGent Panno Text" panose="02000506040000040003" pitchFamily="50" charset="0"/>
              </a:rPr>
              <a:t> or </a:t>
            </a:r>
            <a:r>
              <a:rPr lang="nl-BE" sz="2900" dirty="0" err="1">
                <a:latin typeface="UGent Panno Text" panose="02000506040000040003" pitchFamily="50" charset="0"/>
              </a:rPr>
              <a:t>by</a:t>
            </a:r>
            <a:r>
              <a:rPr lang="nl-BE" sz="2900" dirty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observing</a:t>
            </a:r>
            <a:r>
              <a:rPr lang="nl-BE" sz="2900" dirty="0">
                <a:latin typeface="UGent Panno Text" panose="02000506040000040003" pitchFamily="50" charset="0"/>
              </a:rPr>
              <a:t> a model. International Journal of </a:t>
            </a:r>
            <a:r>
              <a:rPr lang="nl-BE" sz="2900" dirty="0" smtClean="0">
                <a:latin typeface="UGent Panno Text" panose="02000506040000040003" pitchFamily="50" charset="0"/>
              </a:rPr>
              <a:t>Computer-</a:t>
            </a:r>
            <a:r>
              <a:rPr lang="nl-BE" sz="2900" dirty="0" err="1" smtClean="0">
                <a:latin typeface="UGent Panno Text" panose="02000506040000040003" pitchFamily="50" charset="0"/>
              </a:rPr>
              <a:t>Supported</a:t>
            </a:r>
            <a:r>
              <a:rPr lang="nl-BE" sz="2900" dirty="0" smtClean="0">
                <a:latin typeface="UGent Panno Text" panose="02000506040000040003" pitchFamily="50" charset="0"/>
              </a:rPr>
              <a:t> </a:t>
            </a:r>
            <a:r>
              <a:rPr lang="nl-BE" sz="2900" dirty="0" err="1">
                <a:latin typeface="UGent Panno Text" panose="02000506040000040003" pitchFamily="50" charset="0"/>
              </a:rPr>
              <a:t>Collaborative</a:t>
            </a:r>
            <a:r>
              <a:rPr lang="nl-BE" sz="2900" dirty="0">
                <a:latin typeface="UGent Panno Text" panose="02000506040000040003" pitchFamily="50" charset="0"/>
              </a:rPr>
              <a:t> Learning, 4(1), 69–92. http://</a:t>
            </a:r>
            <a:r>
              <a:rPr lang="nl-BE" sz="2900" dirty="0" smtClean="0">
                <a:latin typeface="UGent Panno Text" panose="02000506040000040003" pitchFamily="50" charset="0"/>
              </a:rPr>
              <a:t>doi.org/10.1007/s11412-008-9054-4</a:t>
            </a:r>
          </a:p>
          <a:p>
            <a:r>
              <a:rPr lang="en-US" sz="2900" dirty="0" err="1">
                <a:latin typeface="UGent Panno Text" panose="02000506040000040003" pitchFamily="50" charset="0"/>
              </a:rPr>
              <a:t>Slavin</a:t>
            </a:r>
            <a:r>
              <a:rPr lang="en-US" sz="2900" dirty="0">
                <a:latin typeface="UGent Panno Text" panose="02000506040000040003" pitchFamily="50" charset="0"/>
              </a:rPr>
              <a:t>, R. E. (1996). Research on cooperative learning and achievement: what we know, what we need to know. Contemporary Educational Psychology, 21, 43-69. </a:t>
            </a:r>
            <a:r>
              <a:rPr lang="en-US" sz="2900" dirty="0" err="1">
                <a:latin typeface="UGent Panno Text" panose="02000506040000040003" pitchFamily="50" charset="0"/>
              </a:rPr>
              <a:t>Opgehaald</a:t>
            </a:r>
            <a:r>
              <a:rPr lang="en-US" sz="2900" dirty="0">
                <a:latin typeface="UGent Panno Text" panose="02000506040000040003" pitchFamily="50" charset="0"/>
              </a:rPr>
              <a:t> van http://socialfamily535.pbworks.com/f/slavin1996%5B1%5D.pdf</a:t>
            </a:r>
            <a:endParaRPr lang="nl-BE" sz="2900" dirty="0" smtClean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37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Uitdieping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probleemstelling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Voordelen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samenwerkend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leren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Leren</a:t>
            </a:r>
            <a:r>
              <a:rPr lang="en-US" dirty="0" smtClean="0">
                <a:latin typeface="UGent Panno Text" panose="02000506040000040003" pitchFamily="50" charset="0"/>
              </a:rPr>
              <a:t> in </a:t>
            </a: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Diepgaande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verwerking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Probleem</a:t>
            </a:r>
            <a:r>
              <a:rPr lang="en-US" dirty="0" smtClean="0">
                <a:latin typeface="UGent Panno Text" panose="02000506040000040003" pitchFamily="50" charset="0"/>
              </a:rPr>
              <a:t>?</a:t>
            </a:r>
          </a:p>
          <a:p>
            <a:endParaRPr lang="en-US" dirty="0">
              <a:latin typeface="UGent Panno Text" panose="02000506040000040003" pitchFamily="5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8298510"/>
              </p:ext>
            </p:extLst>
          </p:nvPr>
        </p:nvGraphicFramePr>
        <p:xfrm>
          <a:off x="1432560" y="2992967"/>
          <a:ext cx="6913880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al 4"/>
          <p:cNvSpPr/>
          <p:nvPr/>
        </p:nvSpPr>
        <p:spPr>
          <a:xfrm>
            <a:off x="4145280" y="4303395"/>
            <a:ext cx="1630680" cy="777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7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UGent Panno Text" panose="02000506040000040003" pitchFamily="50" charset="0"/>
              </a:rPr>
              <a:t>De </a:t>
            </a:r>
            <a:r>
              <a:rPr lang="en-US" dirty="0" err="1" smtClean="0">
                <a:latin typeface="UGent Panno Text" panose="02000506040000040003" pitchFamily="50" charset="0"/>
              </a:rPr>
              <a:t>groepsleden</a:t>
            </a:r>
            <a:r>
              <a:rPr lang="en-US" dirty="0" smtClean="0">
                <a:latin typeface="UGent Panno Text" panose="02000506040000040003" pitchFamily="50" charset="0"/>
              </a:rPr>
              <a:t>…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UGent Panno Text" panose="02000506040000040003" pitchFamily="50" charset="0"/>
              </a:rPr>
              <a:t>wisselen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informatie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uit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UGent Panno Text" panose="02000506040000040003" pitchFamily="50" charset="0"/>
              </a:rPr>
              <a:t>b</a:t>
            </a:r>
            <a:r>
              <a:rPr lang="en-US" dirty="0" err="1" smtClean="0">
                <a:latin typeface="UGent Panno Text" panose="02000506040000040003" pitchFamily="50" charset="0"/>
              </a:rPr>
              <a:t>rengen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onenigheid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onduidelijkheden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aan</a:t>
            </a:r>
            <a:r>
              <a:rPr lang="en-US" dirty="0" smtClean="0">
                <a:latin typeface="UGent Panno Text" panose="02000506040000040003" pitchFamily="50" charset="0"/>
              </a:rPr>
              <a:t> het </a:t>
            </a:r>
            <a:r>
              <a:rPr lang="en-US" dirty="0" err="1" smtClean="0">
                <a:latin typeface="UGent Panno Text" panose="02000506040000040003" pitchFamily="50" charset="0"/>
              </a:rPr>
              <a:t>licht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UGent Panno Text" panose="02000506040000040003" pitchFamily="50" charset="0"/>
              </a:rPr>
              <a:t>argumenteren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onderhandelen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samen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opbouwen</a:t>
            </a:r>
            <a:r>
              <a:rPr lang="en-US" dirty="0" smtClean="0">
                <a:latin typeface="UGent Panno Text" panose="02000506040000040003" pitchFamily="50" charset="0"/>
              </a:rPr>
              <a:t> van </a:t>
            </a:r>
            <a:r>
              <a:rPr lang="en-US" dirty="0" err="1" smtClean="0">
                <a:latin typeface="UGent Panno Text" panose="02000506040000040003" pitchFamily="50" charset="0"/>
              </a:rPr>
              <a:t>kennis</a:t>
            </a:r>
            <a:endParaRPr lang="en-US" dirty="0">
              <a:latin typeface="UGent Panno Text" panose="02000506040000040003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UGent Panno Text" panose="02000506040000040003" pitchFamily="50" charset="0"/>
              </a:rPr>
              <a:t>s</a:t>
            </a:r>
            <a:r>
              <a:rPr lang="en-US" dirty="0" err="1" smtClean="0">
                <a:latin typeface="UGent Panno Text" panose="02000506040000040003" pitchFamily="50" charset="0"/>
              </a:rPr>
              <a:t>tellen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een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oplossing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voor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toetsen</a:t>
            </a:r>
            <a:r>
              <a:rPr lang="en-US" dirty="0" smtClean="0">
                <a:latin typeface="UGent Panno Text" panose="02000506040000040003" pitchFamily="50" charset="0"/>
              </a:rPr>
              <a:t> die </a:t>
            </a:r>
            <a:r>
              <a:rPr lang="en-US" dirty="0" err="1" smtClean="0">
                <a:latin typeface="UGent Panno Text" panose="02000506040000040003" pitchFamily="50" charset="0"/>
              </a:rPr>
              <a:t>af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UGent Panno Text" panose="02000506040000040003" pitchFamily="50" charset="0"/>
              </a:rPr>
              <a:t>b</a:t>
            </a:r>
            <a:r>
              <a:rPr lang="en-US" dirty="0" err="1" smtClean="0">
                <a:latin typeface="UGent Panno Text" panose="02000506040000040003" pitchFamily="50" charset="0"/>
              </a:rPr>
              <a:t>ereiken</a:t>
            </a:r>
            <a:r>
              <a:rPr lang="en-US" dirty="0" smtClean="0">
                <a:latin typeface="UGent Panno Text" panose="02000506040000040003" pitchFamily="50" charset="0"/>
              </a:rPr>
              <a:t> consensus, </a:t>
            </a:r>
            <a:r>
              <a:rPr lang="en-US" dirty="0" err="1" smtClean="0">
                <a:latin typeface="UGent Panno Text" panose="02000506040000040003" pitchFamily="50" charset="0"/>
              </a:rPr>
              <a:t>vatten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nieuw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opgebouwde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kennis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samen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  <a:p>
            <a:pPr marL="0" indent="0">
              <a:buNone/>
            </a:pPr>
            <a:endParaRPr lang="en-US" dirty="0">
              <a:latin typeface="UGent Panno Text" panose="02000506040000040003" pitchFamily="5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3918740"/>
              </p:ext>
            </p:extLst>
          </p:nvPr>
        </p:nvGraphicFramePr>
        <p:xfrm>
          <a:off x="2667000" y="106680"/>
          <a:ext cx="6913880" cy="178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al 4"/>
          <p:cNvSpPr/>
          <p:nvPr/>
        </p:nvSpPr>
        <p:spPr>
          <a:xfrm>
            <a:off x="5384800" y="614732"/>
            <a:ext cx="1630680" cy="777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9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an de s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8" y="0"/>
            <a:ext cx="10018643" cy="68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7905" y="139838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UGent Panno Text" panose="02000506040000040003" pitchFamily="50" charset="0"/>
              </a:rPr>
              <a:t>Aan</a:t>
            </a:r>
            <a:r>
              <a:rPr lang="en-US" b="1" dirty="0" smtClean="0">
                <a:solidFill>
                  <a:schemeClr val="bg1"/>
                </a:solidFill>
                <a:latin typeface="UGent Panno Text" panose="02000506040000040003" pitchFamily="50" charset="0"/>
              </a:rPr>
              <a:t> de slag</a:t>
            </a:r>
            <a:endParaRPr lang="en-US" b="1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18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UGent Panno Text" panose="02000506040000040003" pitchFamily="50" charset="0"/>
              </a:rPr>
              <a:t>3 </a:t>
            </a:r>
            <a:r>
              <a:rPr lang="en-US" dirty="0" err="1" smtClean="0">
                <a:latin typeface="UGent Panno Text" panose="02000506040000040003" pitchFamily="50" charset="0"/>
              </a:rPr>
              <a:t>stappen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Ontwerpen</a:t>
            </a:r>
            <a:r>
              <a:rPr lang="en-US" dirty="0" smtClean="0">
                <a:latin typeface="UGent Panno Text" panose="02000506040000040003" pitchFamily="50" charset="0"/>
              </a:rPr>
              <a:t> van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Richtlijnen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omtrent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samenwerking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formuleren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>
                <a:latin typeface="UGent Panno Text" panose="02000506040000040003" pitchFamily="50" charset="0"/>
              </a:rPr>
              <a:t>Interactie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faciliteren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tijdens</a:t>
            </a:r>
            <a:r>
              <a:rPr lang="en-US" dirty="0" smtClean="0">
                <a:latin typeface="UGent Panno Text" panose="02000506040000040003" pitchFamily="50" charset="0"/>
              </a:rPr>
              <a:t> de </a:t>
            </a:r>
            <a:r>
              <a:rPr lang="en-US" dirty="0" err="1" smtClean="0">
                <a:latin typeface="UGent Panno Text" panose="02000506040000040003" pitchFamily="50" charset="0"/>
              </a:rPr>
              <a:t>leertaak</a:t>
            </a:r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971">
            <a:off x="7853257" y="2136671"/>
            <a:ext cx="3769269" cy="2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62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189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Opleiding</a:t>
            </a:r>
            <a:r>
              <a:rPr lang="en-US" dirty="0" smtClean="0">
                <a:latin typeface="UGent Panno Text" panose="02000506040000040003" pitchFamily="50" charset="0"/>
              </a:rPr>
              <a:t>? </a:t>
            </a:r>
            <a:r>
              <a:rPr lang="en-US" dirty="0" err="1" smtClean="0">
                <a:latin typeface="UGent Panno Text" panose="02000506040000040003" pitchFamily="50" charset="0"/>
              </a:rPr>
              <a:t>Specifieke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lerarenopleiding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smtClean="0">
                <a:latin typeface="UGent Panno Text" panose="02000506040000040003" pitchFamily="50" charset="0"/>
              </a:rPr>
              <a:t>Cursus? </a:t>
            </a:r>
            <a:r>
              <a:rPr lang="en-US" dirty="0" err="1" smtClean="0">
                <a:latin typeface="UGent Panno Text" panose="02000506040000040003" pitchFamily="50" charset="0"/>
              </a:rPr>
              <a:t>Psychopedagogische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competentie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Lesonderwerp</a:t>
            </a:r>
            <a:r>
              <a:rPr lang="en-US" dirty="0" smtClean="0">
                <a:latin typeface="UGent Panno Text" panose="02000506040000040003" pitchFamily="50" charset="0"/>
              </a:rPr>
              <a:t>? Leer- </a:t>
            </a:r>
            <a:r>
              <a:rPr lang="en-US" dirty="0" err="1" smtClean="0">
                <a:latin typeface="UGent Panno Text" panose="02000506040000040003" pitchFamily="50" charset="0"/>
              </a:rPr>
              <a:t>en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ontwikkelingsstoornissen</a:t>
            </a:r>
            <a:endParaRPr lang="en-US" dirty="0" smtClean="0">
              <a:latin typeface="UGent Panno Text" panose="02000506040000040003" pitchFamily="50" charset="0"/>
            </a:endParaRPr>
          </a:p>
          <a:p>
            <a:r>
              <a:rPr lang="en-US" dirty="0" err="1" smtClean="0">
                <a:latin typeface="UGent Panno Text" panose="02000506040000040003" pitchFamily="50" charset="0"/>
              </a:rPr>
              <a:t>Lesdoelstellingen</a:t>
            </a:r>
            <a:r>
              <a:rPr lang="en-US" dirty="0" smtClean="0">
                <a:latin typeface="UGent Panno Text" panose="02000506040000040003" pitchFamily="50" charset="0"/>
              </a:rPr>
              <a:t>? </a:t>
            </a:r>
            <a:endParaRPr lang="en-US" dirty="0">
              <a:latin typeface="UGent Panno Text" panose="02000506040000040003" pitchFamily="50" charset="0"/>
            </a:endParaRPr>
          </a:p>
          <a:p>
            <a:pPr lvl="1"/>
            <a:r>
              <a:rPr lang="nl-BE" dirty="0" smtClean="0">
                <a:latin typeface="UGent Panno Text" panose="02000506040000040003" pitchFamily="50" charset="0"/>
              </a:rPr>
              <a:t>De </a:t>
            </a:r>
            <a:r>
              <a:rPr lang="nl-BE" dirty="0">
                <a:latin typeface="UGent Panno Text" panose="02000506040000040003" pitchFamily="50" charset="0"/>
              </a:rPr>
              <a:t>meest voorkomende leer- en ontwikkelingsstoornissen (dyslexie, dyscalculie, NLD, ADHD, ASS) (her)kennen </a:t>
            </a:r>
            <a:endParaRPr lang="nl-BE" dirty="0" smtClean="0">
              <a:latin typeface="UGent Panno Text" panose="02000506040000040003" pitchFamily="50" charset="0"/>
            </a:endParaRPr>
          </a:p>
          <a:p>
            <a:pPr lvl="1"/>
            <a:r>
              <a:rPr lang="nl-BE" dirty="0" smtClean="0">
                <a:latin typeface="UGent Panno Text" panose="02000506040000040003" pitchFamily="50" charset="0"/>
              </a:rPr>
              <a:t>De </a:t>
            </a:r>
            <a:r>
              <a:rPr lang="nl-BE" dirty="0">
                <a:latin typeface="UGent Panno Text" panose="02000506040000040003" pitchFamily="50" charset="0"/>
              </a:rPr>
              <a:t>consequenties voor het leergedrag van de leerling onderkennen </a:t>
            </a:r>
            <a:endParaRPr lang="nl-BE" dirty="0" smtClean="0">
              <a:latin typeface="UGent Panno Text" panose="02000506040000040003" pitchFamily="50" charset="0"/>
            </a:endParaRPr>
          </a:p>
          <a:p>
            <a:pPr lvl="1"/>
            <a:r>
              <a:rPr lang="nl-BE" dirty="0" smtClean="0">
                <a:latin typeface="UGent Panno Text" panose="02000506040000040003" pitchFamily="50" charset="0"/>
              </a:rPr>
              <a:t>De </a:t>
            </a:r>
            <a:r>
              <a:rPr lang="nl-BE" dirty="0">
                <a:latin typeface="UGent Panno Text" panose="02000506040000040003" pitchFamily="50" charset="0"/>
              </a:rPr>
              <a:t>eigen klaspraktijk kunnen optimaliseren vanuit deze inzichten </a:t>
            </a:r>
          </a:p>
          <a:p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</p:txBody>
      </p:sp>
      <p:pic>
        <p:nvPicPr>
          <p:cNvPr id="1026" name="Picture 2" descr="Afbeeldingsresultaat voor logo ug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16023"/>
          <a:stretch/>
        </p:blipFill>
        <p:spPr bwMode="auto">
          <a:xfrm>
            <a:off x="10163175" y="5787069"/>
            <a:ext cx="12863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logo cvo perspecti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787069"/>
            <a:ext cx="2152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37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Praktijkvoorbeeld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923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UGent Panno Text" panose="02000506040000040003" pitchFamily="50" charset="0"/>
              </a:rPr>
              <a:t>Doelgroep</a:t>
            </a:r>
            <a:r>
              <a:rPr lang="en-US" dirty="0" smtClean="0">
                <a:latin typeface="UGent Panno Text" panose="02000506040000040003" pitchFamily="50" charset="0"/>
              </a:rPr>
              <a:t>? </a:t>
            </a: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Cursisten</a:t>
            </a:r>
            <a:r>
              <a:rPr lang="en-US" dirty="0" smtClean="0">
                <a:latin typeface="UGent Panno Text" panose="02000506040000040003" pitchFamily="50" charset="0"/>
              </a:rPr>
              <a:t> met diploma </a:t>
            </a:r>
            <a:r>
              <a:rPr lang="en-US" dirty="0" err="1" smtClean="0">
                <a:latin typeface="UGent Panno Text" panose="02000506040000040003" pitchFamily="50" charset="0"/>
              </a:rPr>
              <a:t>secundair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onderwijs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Heterogene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groep</a:t>
            </a:r>
            <a:r>
              <a:rPr lang="en-US" dirty="0" smtClean="0">
                <a:latin typeface="UGent Panno Text" panose="02000506040000040003" pitchFamily="50" charset="0"/>
              </a:rPr>
              <a:t>: </a:t>
            </a:r>
            <a:r>
              <a:rPr lang="en-US" dirty="0" err="1" smtClean="0">
                <a:latin typeface="UGent Panno Text" panose="02000506040000040003" pitchFamily="50" charset="0"/>
              </a:rPr>
              <a:t>schilder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kapster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schoonheidsspecialist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lasser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opvoeder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metser</a:t>
            </a:r>
            <a:r>
              <a:rPr lang="en-US" dirty="0" smtClean="0">
                <a:latin typeface="UGent Panno Text" panose="02000506040000040003" pitchFamily="50" charset="0"/>
              </a:rPr>
              <a:t>,…</a:t>
            </a:r>
          </a:p>
          <a:p>
            <a:pPr lvl="1"/>
            <a:r>
              <a:rPr lang="en-US" dirty="0" smtClean="0">
                <a:latin typeface="UGent Panno Text" panose="02000506040000040003" pitchFamily="50" charset="0"/>
              </a:rPr>
              <a:t>10 </a:t>
            </a:r>
            <a:r>
              <a:rPr lang="en-US" dirty="0" err="1" smtClean="0">
                <a:latin typeface="UGent Panno Text" panose="02000506040000040003" pitchFamily="50" charset="0"/>
              </a:rPr>
              <a:t>cursisten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Geen</a:t>
            </a:r>
            <a:r>
              <a:rPr lang="en-US" dirty="0" smtClean="0">
                <a:latin typeface="UGent Panno Text" panose="02000506040000040003" pitchFamily="50" charset="0"/>
              </a:rPr>
              <a:t> (</a:t>
            </a:r>
            <a:r>
              <a:rPr lang="en-US" dirty="0" err="1" smtClean="0">
                <a:latin typeface="UGent Panno Text" panose="02000506040000040003" pitchFamily="50" charset="0"/>
              </a:rPr>
              <a:t>succesvolle</a:t>
            </a:r>
            <a:r>
              <a:rPr lang="en-US" dirty="0" smtClean="0">
                <a:latin typeface="UGent Panno Text" panose="02000506040000040003" pitchFamily="50" charset="0"/>
              </a:rPr>
              <a:t>) </a:t>
            </a:r>
            <a:r>
              <a:rPr lang="en-US" dirty="0" err="1" smtClean="0">
                <a:latin typeface="UGent Panno Text" panose="02000506040000040003" pitchFamily="50" charset="0"/>
              </a:rPr>
              <a:t>ervaring</a:t>
            </a:r>
            <a:r>
              <a:rPr lang="en-US" dirty="0" smtClean="0">
                <a:latin typeface="UGent Panno Text" panose="02000506040000040003" pitchFamily="50" charset="0"/>
              </a:rPr>
              <a:t> in het </a:t>
            </a:r>
            <a:r>
              <a:rPr lang="en-US" dirty="0" err="1" smtClean="0">
                <a:latin typeface="UGent Panno Text" panose="02000506040000040003" pitchFamily="50" charset="0"/>
              </a:rPr>
              <a:t>hoger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onderwijs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weinig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vertrouwd</a:t>
            </a:r>
            <a:r>
              <a:rPr lang="en-US" dirty="0" smtClean="0">
                <a:latin typeface="UGent Panno Text" panose="02000506040000040003" pitchFamily="50" charset="0"/>
              </a:rPr>
              <a:t> met het </a:t>
            </a:r>
            <a:r>
              <a:rPr lang="en-US" dirty="0" err="1" smtClean="0">
                <a:latin typeface="UGent Panno Text" panose="02000506040000040003" pitchFamily="50" charset="0"/>
              </a:rPr>
              <a:t>zelfstandig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verwerken</a:t>
            </a:r>
            <a:r>
              <a:rPr lang="en-US" dirty="0" smtClean="0">
                <a:latin typeface="UGent Panno Text" panose="02000506040000040003" pitchFamily="50" charset="0"/>
              </a:rPr>
              <a:t> van </a:t>
            </a:r>
            <a:r>
              <a:rPr lang="en-US" dirty="0" err="1" smtClean="0">
                <a:latin typeface="UGent Panno Text" panose="02000506040000040003" pitchFamily="50" charset="0"/>
              </a:rPr>
              <a:t>leerinhouden</a:t>
            </a:r>
            <a:r>
              <a:rPr lang="en-US" dirty="0" smtClean="0">
                <a:latin typeface="UGent Panno Text" panose="02000506040000040003" pitchFamily="50" charset="0"/>
              </a:rPr>
              <a:t>, </a:t>
            </a:r>
            <a:r>
              <a:rPr lang="en-US" dirty="0" err="1" smtClean="0">
                <a:latin typeface="UGent Panno Text" panose="02000506040000040003" pitchFamily="50" charset="0"/>
              </a:rPr>
              <a:t>weinig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vertrouwd</a:t>
            </a:r>
            <a:r>
              <a:rPr lang="en-US" dirty="0" smtClean="0">
                <a:latin typeface="UGent Panno Text" panose="02000506040000040003" pitchFamily="50" charset="0"/>
              </a:rPr>
              <a:t> met </a:t>
            </a:r>
            <a:r>
              <a:rPr lang="en-US" dirty="0" err="1" smtClean="0">
                <a:latin typeface="UGent Panno Text" panose="02000506040000040003" pitchFamily="50" charset="0"/>
              </a:rPr>
              <a:t>elektronische</a:t>
            </a:r>
            <a:r>
              <a:rPr lang="en-US" dirty="0" smtClean="0">
                <a:latin typeface="UGent Panno Text" panose="02000506040000040003" pitchFamily="50" charset="0"/>
              </a:rPr>
              <a:t> </a:t>
            </a:r>
            <a:r>
              <a:rPr lang="en-US" dirty="0" err="1" smtClean="0">
                <a:latin typeface="UGent Panno Text" panose="02000506040000040003" pitchFamily="50" charset="0"/>
              </a:rPr>
              <a:t>leeromgeving</a:t>
            </a:r>
            <a:endParaRPr lang="en-US" dirty="0" smtClean="0">
              <a:latin typeface="UGent Panno Text" panose="02000506040000040003" pitchFamily="50" charset="0"/>
            </a:endParaRPr>
          </a:p>
          <a:p>
            <a:pPr lvl="1"/>
            <a:r>
              <a:rPr lang="en-US" dirty="0" err="1" smtClean="0">
                <a:latin typeface="UGent Panno Text" panose="02000506040000040003" pitchFamily="50" charset="0"/>
              </a:rPr>
              <a:t>Leeftijd</a:t>
            </a:r>
            <a:r>
              <a:rPr lang="en-US" dirty="0" smtClean="0">
                <a:latin typeface="UGent Panno Text" panose="02000506040000040003" pitchFamily="50" charset="0"/>
              </a:rPr>
              <a:t>: 22 – 51 </a:t>
            </a:r>
            <a:r>
              <a:rPr lang="en-US" dirty="0" err="1" smtClean="0">
                <a:latin typeface="UGent Panno Text" panose="02000506040000040003" pitchFamily="50" charset="0"/>
              </a:rPr>
              <a:t>jaar</a:t>
            </a:r>
            <a:endParaRPr lang="en-US" dirty="0" smtClean="0">
              <a:latin typeface="UGent Panno Text" panose="02000506040000040003" pitchFamily="50" charset="0"/>
            </a:endParaRPr>
          </a:p>
          <a:p>
            <a:endParaRPr lang="en-US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61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1183</Words>
  <Application>Microsoft Office PowerPoint</Application>
  <PresentationFormat>Breedbeeld</PresentationFormat>
  <Paragraphs>229</Paragraphs>
  <Slides>34</Slides>
  <Notes>19</Notes>
  <HiddenSlides>6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UGent Panno Text</vt:lpstr>
      <vt:lpstr>Wingdings</vt:lpstr>
      <vt:lpstr>Office Theme</vt:lpstr>
      <vt:lpstr>Samenwerking en interactie in blended leeromgevingen</vt:lpstr>
      <vt:lpstr>PowerPoint-presentatie</vt:lpstr>
      <vt:lpstr>Doel van deze workshop</vt:lpstr>
      <vt:lpstr>Uitdieping probleemstelling</vt:lpstr>
      <vt:lpstr>PowerPoint-presentatie</vt:lpstr>
      <vt:lpstr>Aan de slag</vt:lpstr>
      <vt:lpstr>3 stappen</vt:lpstr>
      <vt:lpstr>Praktijkvoorbeeld</vt:lpstr>
      <vt:lpstr>Praktijkvoorbeeld</vt:lpstr>
      <vt:lpstr>Stap 1.  Ontwerpen van de leertaak</vt:lpstr>
      <vt:lpstr>Praktijkvoorbeeld</vt:lpstr>
      <vt:lpstr>Praktijkvoorbeeld</vt:lpstr>
      <vt:lpstr>Praktijkvoorbeeld</vt:lpstr>
      <vt:lpstr>Praktijkvoorbeeld</vt:lpstr>
      <vt:lpstr>Aan de slag</vt:lpstr>
      <vt:lpstr>Aan de slag</vt:lpstr>
      <vt:lpstr>Opdracht 1A</vt:lpstr>
      <vt:lpstr>Opdracht 1B</vt:lpstr>
      <vt:lpstr>Stap 2.  Richtlijnen omtrent samenwerking</vt:lpstr>
      <vt:lpstr>Praktijkvoorbeeld</vt:lpstr>
      <vt:lpstr>Praktijkvoorbeeld</vt:lpstr>
      <vt:lpstr>Praktijkvoorbeeld</vt:lpstr>
      <vt:lpstr>Aan de slag</vt:lpstr>
      <vt:lpstr>Aan de slag</vt:lpstr>
      <vt:lpstr>Stap 3.  Interactie tijdens leertaak bevorderen</vt:lpstr>
      <vt:lpstr>Praktijkvoorbeeld</vt:lpstr>
      <vt:lpstr>Praktijkvoorbeeld</vt:lpstr>
      <vt:lpstr>Praktijkvoorbeeld</vt:lpstr>
      <vt:lpstr>Praktijkvoorbeeld</vt:lpstr>
      <vt:lpstr>Aan de slag</vt:lpstr>
      <vt:lpstr>Tot slot</vt:lpstr>
      <vt:lpstr>Reflectiemoment</vt:lpstr>
      <vt:lpstr>    Ruth Boelens  Doctoraatsbursaal   VAKGROEP ONDERWIJSKUNDE   E Ruth.Boelens@ugent.be  T +32 9 331 03 19    www.tecolab.ugent.be/ruth  </vt:lpstr>
      <vt:lpstr>Bronnen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Boelens</dc:creator>
  <cp:lastModifiedBy>Ruth Boelens</cp:lastModifiedBy>
  <cp:revision>83</cp:revision>
  <cp:lastPrinted>2017-04-26T14:22:37Z</cp:lastPrinted>
  <dcterms:created xsi:type="dcterms:W3CDTF">2017-04-06T06:58:48Z</dcterms:created>
  <dcterms:modified xsi:type="dcterms:W3CDTF">2017-04-28T15:14:17Z</dcterms:modified>
</cp:coreProperties>
</file>